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304" r:id="rId3"/>
    <p:sldId id="324" r:id="rId4"/>
    <p:sldId id="331" r:id="rId5"/>
    <p:sldId id="332" r:id="rId6"/>
    <p:sldId id="347" r:id="rId7"/>
    <p:sldId id="330" r:id="rId8"/>
    <p:sldId id="300" r:id="rId9"/>
    <p:sldId id="335" r:id="rId10"/>
    <p:sldId id="348" r:id="rId11"/>
    <p:sldId id="341" r:id="rId12"/>
    <p:sldId id="344" r:id="rId13"/>
    <p:sldId id="319" r:id="rId14"/>
    <p:sldId id="325" r:id="rId15"/>
    <p:sldId id="310" r:id="rId16"/>
    <p:sldId id="315" r:id="rId17"/>
    <p:sldId id="351" r:id="rId18"/>
    <p:sldId id="316" r:id="rId19"/>
    <p:sldId id="317" r:id="rId20"/>
    <p:sldId id="337" r:id="rId21"/>
    <p:sldId id="338" r:id="rId22"/>
    <p:sldId id="349" r:id="rId23"/>
    <p:sldId id="350" r:id="rId24"/>
    <p:sldId id="352" r:id="rId25"/>
  </p:sldIdLst>
  <p:sldSz cx="12192000" cy="6858000"/>
  <p:notesSz cx="6858000" cy="9144000"/>
  <p:embeddedFontLst>
    <p:embeddedFont>
      <p:font typeface="a영고딕B" panose="02020600000000000000" pitchFamily="18" charset="-127"/>
      <p:regular r:id="rId26"/>
    </p:embeddedFont>
    <p:embeddedFont>
      <p:font typeface="a영고딕E" panose="02020600000000000000" pitchFamily="18" charset="-127"/>
      <p:regular r:id="rId27"/>
    </p:embeddedFont>
    <p:embeddedFont>
      <p:font typeface="a영고딕L" panose="02020600000000000000" pitchFamily="18" charset="-127"/>
      <p:regular r:id="rId28"/>
    </p:embeddedFont>
    <p:embeddedFont>
      <p:font typeface="a영고딕M" panose="02020600000000000000" pitchFamily="18" charset="-127"/>
      <p:regular r:id="rId29"/>
    </p:embeddedFont>
    <p:embeddedFont>
      <p:font typeface="나눔고딕" panose="020D0604000000000000" pitchFamily="50" charset="-127"/>
      <p:regular r:id="rId30"/>
      <p:bold r:id="rId31"/>
    </p:embeddedFont>
    <p:embeddedFont>
      <p:font typeface="나눔바른고딕" panose="020B0603020101020101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BC8"/>
    <a:srgbClr val="A2BAE5"/>
    <a:srgbClr val="ECF1FA"/>
    <a:srgbClr val="FFEFEF"/>
    <a:srgbClr val="FFF3F3"/>
    <a:srgbClr val="294F93"/>
    <a:srgbClr val="BDCEED"/>
    <a:srgbClr val="DDE6F6"/>
    <a:srgbClr val="D8E2F4"/>
    <a:srgbClr val="F4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9" autoAdjust="0"/>
    <p:restoredTop sz="94660"/>
  </p:normalViewPr>
  <p:slideViewPr>
    <p:cSldViewPr snapToGrid="0">
      <p:cViewPr>
        <p:scale>
          <a:sx n="66" d="100"/>
          <a:sy n="66" d="100"/>
        </p:scale>
        <p:origin x="7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PB06GameN\Documents\&#52852;&#52852;&#50724;&#53665;%20&#48155;&#51008;%20&#54028;&#51068;\&#44221;&#45224;%20&#48120;&#49464;&#47676;&#51648;%20&#54217;&#4451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803149606299217E-2"/>
          <c:y val="0.25042640692640694"/>
          <c:w val="0.88064129483814535"/>
          <c:h val="0.622329725829725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'[경남 미세먼지 평균.xlsx]Sheet1'!$B$1</c:f>
              <c:strCache>
                <c:ptCount val="1"/>
                <c:pt idx="0">
                  <c:v>PM10 평균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'[경남 미세먼지 평균.xlsx]Sheet1'!$A$2:$A$8</c:f>
              <c:strCache>
                <c:ptCount val="7"/>
                <c:pt idx="0">
                  <c:v>창원</c:v>
                </c:pt>
                <c:pt idx="1">
                  <c:v>양산</c:v>
                </c:pt>
                <c:pt idx="2">
                  <c:v>진주</c:v>
                </c:pt>
                <c:pt idx="3">
                  <c:v>거제</c:v>
                </c:pt>
                <c:pt idx="4">
                  <c:v>하동</c:v>
                </c:pt>
                <c:pt idx="5">
                  <c:v>김해</c:v>
                </c:pt>
                <c:pt idx="6">
                  <c:v>사천</c:v>
                </c:pt>
              </c:strCache>
            </c:strRef>
          </c:cat>
          <c:val>
            <c:numRef>
              <c:f>'[경남 미세먼지 평균.xlsx]Sheet1'!$B$2:$B$8</c:f>
              <c:numCache>
                <c:formatCode>0</c:formatCode>
                <c:ptCount val="7"/>
                <c:pt idx="0">
                  <c:v>45</c:v>
                </c:pt>
                <c:pt idx="1">
                  <c:v>45</c:v>
                </c:pt>
                <c:pt idx="2">
                  <c:v>42.416666666666664</c:v>
                </c:pt>
                <c:pt idx="3">
                  <c:v>39.636363636363633</c:v>
                </c:pt>
                <c:pt idx="4">
                  <c:v>39.041666666666664</c:v>
                </c:pt>
                <c:pt idx="5">
                  <c:v>37.583333333333336</c:v>
                </c:pt>
                <c:pt idx="6">
                  <c:v>35.416666666666664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0-4BF2-88D3-9C650702F11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53623664"/>
        <c:axId val="553627272"/>
      </c:barChart>
      <c:catAx>
        <c:axId val="553623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3627272"/>
        <c:crosses val="autoZero"/>
        <c:auto val="1"/>
        <c:lblAlgn val="ctr"/>
        <c:lblOffset val="100"/>
        <c:noMultiLvlLbl val="0"/>
      </c:catAx>
      <c:valAx>
        <c:axId val="553627272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362366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4BA1F-2804-4FF2-98FA-4D3F5ECE0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1120FF-3D40-4587-B12F-48AB03315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923C4-75D3-40BC-A98D-7F143090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1D298-5093-412B-B92D-90F5E1C2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D075C-ABB2-46B3-ABCF-9E6702F8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2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21F70-824D-47F5-8C50-118514E6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97568A-C1E5-4266-A859-54B76890A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7457C-C147-41B3-A86B-FD4EFB76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93AC9-3518-44A6-AFF3-545E60E8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6D240A-9904-4F2A-AA08-CBB83606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4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16BCE6-17E0-4646-B9DD-3A785D6EA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8DF17D-6CCF-4112-92A1-FC8AB4B9B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F1082-DEB8-4577-B8E6-12ECB33B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2EE985-45FD-4FA1-A190-91AD8136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57EBC-C746-4D40-9BD6-B5D1225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37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FFFDA-7695-4B86-978A-5A8A3FCB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9E364-7DF6-4751-BBDC-15A2DD48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4958C-2392-4B6C-9581-F4F17713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B1080-EFC4-4CC9-90BF-87925264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C395A-9C82-474B-910B-D2871BCB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6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54FE5-A462-4CBA-9E47-925E1802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A8A87B-1149-4F8C-8E6B-77AE7F844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A6F69-0909-4331-990B-8EDF0ADC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AD73B-4D19-48B4-9189-68BDD078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6FB24E-C4E1-4B3F-B30D-82510055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2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E0A54-A653-4BF2-9C5F-7FD3239E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BD51B-80DE-40B9-806E-9A2808163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93804D-2015-4C8A-9DA4-76DACD62E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8D20EF-4643-409E-AE4B-F9BB20C7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B9E16B-126F-46F4-9305-46B0AEEB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CFBDC3-3AC1-4E05-80B4-B98AA805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6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346D6-37EF-4DE8-AD05-EE3176C24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C5C57-4624-4935-A752-27F282A2D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D3E94E-D7AE-4FB1-8A80-9E833155A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1267D9-99AA-4619-B84E-915AFAB93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04A735-26BE-448C-A468-626009307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020C6D-4705-4015-828C-D64A9C86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FCA1BB-3004-4E37-ADB3-D3385452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4232AD-77A8-49D7-A71F-3912D2FC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798B-0FF2-456D-B772-B8BEC12C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908A97-54D5-4D47-A335-0D4643F2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0FDDE2-8FAC-4013-9B4B-CEFEDC0B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2A711B-D2C2-4E5F-897F-5EA7FAFF7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93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0DBC25-05BE-478F-A137-33779695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639B00-1F9B-4FAD-A9EC-4F29D38F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ECE60A-F287-46EE-9B53-A694F86B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7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EECF8-93CE-4987-8918-235F67C3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4BA46-EB1C-4C12-BE7A-C7410904D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9AB0E6-BD01-4216-BE01-E1865E194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CE3BFC-E1DF-457E-B8F6-1A386F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3AE0D-7C67-4923-BB68-C62C98A9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6C72A-2270-4DDC-AB9D-090E3520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22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B106E-7EE9-49AC-B60B-33E52381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B2F09-0361-4C37-B5FB-2CC2D7A08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493D91-10A6-4817-A910-FD3D17ABD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C16F9-DCCD-4E16-9648-854D52F7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55CB4-887E-497F-B2C3-96AFC4C8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CED18-8F17-4F9A-A54E-D0E00C76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4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90F0EF-0DDF-433C-AFB6-78EDAC3D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196CB-18B8-4B39-BD0D-B1CADFD3F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098C4-E910-478D-B4CD-18E2859A4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E47E5-5F4F-4588-8524-75F3D24044E9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2AB70-352F-4E90-9306-A05C8FB72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E887BF-0653-411C-9A74-24C8D8553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5C57-9885-454E-BEC2-055A20261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7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8.png"/><Relationship Id="rId17" Type="http://schemas.openxmlformats.org/officeDocument/2006/relationships/image" Target="../media/image57.png"/><Relationship Id="rId20" Type="http://schemas.openxmlformats.org/officeDocument/2006/relationships/image" Target="../media/image6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5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D9E2817-E7DF-4CAF-801B-557F0874C010}"/>
              </a:ext>
            </a:extLst>
          </p:cNvPr>
          <p:cNvSpPr/>
          <p:nvPr/>
        </p:nvSpPr>
        <p:spPr>
          <a:xfrm>
            <a:off x="0" y="1865516"/>
            <a:ext cx="12192000" cy="3338585"/>
          </a:xfrm>
          <a:prstGeom prst="rect">
            <a:avLst/>
          </a:prstGeom>
          <a:solidFill>
            <a:srgbClr val="376BC8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374FA0-6DB9-4F66-A6A2-45A86B0A0296}"/>
              </a:ext>
            </a:extLst>
          </p:cNvPr>
          <p:cNvGrpSpPr/>
          <p:nvPr/>
        </p:nvGrpSpPr>
        <p:grpSpPr>
          <a:xfrm>
            <a:off x="324637" y="299003"/>
            <a:ext cx="3413652" cy="649264"/>
            <a:chOff x="126531" y="166181"/>
            <a:chExt cx="2984212" cy="427284"/>
          </a:xfrm>
        </p:grpSpPr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id="{90343E3E-8B25-4D8F-8682-0AE31DDF4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31" y="166181"/>
              <a:ext cx="458710" cy="427284"/>
            </a:xfrm>
            <a:prstGeom prst="rect">
              <a:avLst/>
            </a:prstGeom>
          </p:spPr>
        </p:pic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28FECA4-4900-49E2-A31E-67C510FAC193}"/>
                </a:ext>
              </a:extLst>
            </p:cNvPr>
            <p:cNvSpPr/>
            <p:nvPr/>
          </p:nvSpPr>
          <p:spPr>
            <a:xfrm>
              <a:off x="585241" y="258293"/>
              <a:ext cx="2525502" cy="2430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76BC8"/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2019 </a:t>
              </a:r>
              <a:r>
                <a:rPr lang="ko-KR" altLang="en-US" dirty="0">
                  <a:solidFill>
                    <a:srgbClr val="376BC8"/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창원 빅데이터 공모전</a:t>
              </a:r>
              <a:endParaRPr lang="en-US" altLang="ko-KR" dirty="0">
                <a:solidFill>
                  <a:srgbClr val="376BC8"/>
                </a:solidFill>
                <a:latin typeface="a영고딕E" panose="02020600000000000000" pitchFamily="18" charset="-127"/>
                <a:ea typeface="a영고딕E" panose="02020600000000000000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0A409D3-147D-4ABD-A838-CD27844B4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"/>
          <a:stretch/>
        </p:blipFill>
        <p:spPr>
          <a:xfrm>
            <a:off x="533911" y="1865516"/>
            <a:ext cx="6408756" cy="3338585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033BF32-D170-4D22-9A67-1D3C5C81B14D}"/>
              </a:ext>
            </a:extLst>
          </p:cNvPr>
          <p:cNvSpPr/>
          <p:nvPr/>
        </p:nvSpPr>
        <p:spPr>
          <a:xfrm>
            <a:off x="5840608" y="1855751"/>
            <a:ext cx="2112831" cy="3338585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84F863-CFDF-4814-8C70-CE8370BC07EF}"/>
              </a:ext>
            </a:extLst>
          </p:cNvPr>
          <p:cNvSpPr/>
          <p:nvPr/>
        </p:nvSpPr>
        <p:spPr>
          <a:xfrm>
            <a:off x="6806290" y="1855751"/>
            <a:ext cx="1147149" cy="3358115"/>
          </a:xfrm>
          <a:prstGeom prst="rect">
            <a:avLst/>
          </a:prstGeom>
          <a:solidFill>
            <a:srgbClr val="376BC8">
              <a:alpha val="48000"/>
            </a:srgb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F9D5FB-FF1A-4355-B7E6-BDB208067034}"/>
              </a:ext>
            </a:extLst>
          </p:cNvPr>
          <p:cNvGrpSpPr/>
          <p:nvPr/>
        </p:nvGrpSpPr>
        <p:grpSpPr>
          <a:xfrm>
            <a:off x="6169443" y="2616486"/>
            <a:ext cx="6022557" cy="1794284"/>
            <a:chOff x="6169443" y="2616486"/>
            <a:chExt cx="6022557" cy="179428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932F5E7-F03D-4154-9C77-B046AEDEACAE}"/>
                </a:ext>
              </a:extLst>
            </p:cNvPr>
            <p:cNvSpPr/>
            <p:nvPr/>
          </p:nvSpPr>
          <p:spPr>
            <a:xfrm>
              <a:off x="6366933" y="2616486"/>
              <a:ext cx="5526431" cy="179428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35000"/>
              </a:schemeClr>
            </a:solidFill>
            <a:ln w="98425">
              <a:solidFill>
                <a:schemeClr val="bg1"/>
              </a:solidFill>
            </a:ln>
            <a:effectLst>
              <a:outerShdw blurRad="508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5D0098-8114-4D06-B6E1-8CD9590DB66B}"/>
                </a:ext>
              </a:extLst>
            </p:cNvPr>
            <p:cNvSpPr txBox="1"/>
            <p:nvPr/>
          </p:nvSpPr>
          <p:spPr>
            <a:xfrm>
              <a:off x="6169443" y="2873088"/>
              <a:ext cx="60225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경상남도 창원시 </a:t>
              </a:r>
              <a:endParaRPr lang="en-US" altLang="ko-KR" sz="4000" dirty="0">
                <a:solidFill>
                  <a:schemeClr val="bg1"/>
                </a:solidFill>
                <a:latin typeface="a영고딕E" panose="02020600000000000000" pitchFamily="18" charset="-127"/>
                <a:ea typeface="a영고딕E" panose="02020600000000000000" pitchFamily="18" charset="-127"/>
              </a:endParaRPr>
            </a:p>
            <a:p>
              <a:pPr algn="ctr"/>
              <a:r>
                <a:rPr lang="ko-KR" altLang="en-US" sz="4000" dirty="0">
                  <a:solidFill>
                    <a:srgbClr val="ADC2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영고딕E" panose="02020600000000000000" pitchFamily="18" charset="-127"/>
                  <a:ea typeface="a영고딕E" panose="02020600000000000000" pitchFamily="18" charset="-127"/>
                </a:rPr>
                <a:t>전 기 </a:t>
              </a:r>
              <a:r>
                <a:rPr lang="ko-KR" altLang="en-US" sz="4000" dirty="0" err="1">
                  <a:solidFill>
                    <a:srgbClr val="ADC2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영고딕E" panose="02020600000000000000" pitchFamily="18" charset="-127"/>
                  <a:ea typeface="a영고딕E" panose="02020600000000000000" pitchFamily="18" charset="-127"/>
                </a:rPr>
                <a:t>버</a:t>
              </a:r>
              <a:r>
                <a:rPr lang="ko-KR" altLang="en-US" sz="4000" dirty="0">
                  <a:solidFill>
                    <a:srgbClr val="ADC2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영고딕E" panose="02020600000000000000" pitchFamily="18" charset="-127"/>
                  <a:ea typeface="a영고딕E" panose="02020600000000000000" pitchFamily="18" charset="-127"/>
                </a:rPr>
                <a:t> </a:t>
              </a:r>
              <a:r>
                <a:rPr lang="ko-KR" altLang="en-US" sz="4000" dirty="0" err="1">
                  <a:solidFill>
                    <a:srgbClr val="ADC2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영고딕E" panose="02020600000000000000" pitchFamily="18" charset="-127"/>
                  <a:ea typeface="a영고딕E" panose="02020600000000000000" pitchFamily="18" charset="-127"/>
                </a:rPr>
                <a:t>스</a:t>
              </a:r>
              <a:r>
                <a:rPr lang="ko-KR" altLang="en-US" sz="4000" dirty="0">
                  <a:solidFill>
                    <a:srgbClr val="ADC2E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영고딕E" panose="02020600000000000000" pitchFamily="18" charset="-127"/>
                  <a:ea typeface="a영고딕E" panose="02020600000000000000" pitchFamily="18" charset="-127"/>
                </a:rPr>
                <a:t> </a:t>
              </a:r>
              <a:r>
                <a:rPr lang="ko-KR" altLang="en-US" sz="4000" dirty="0">
                  <a:solidFill>
                    <a:schemeClr val="bg1"/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노선추천</a:t>
              </a:r>
              <a:endParaRPr lang="en-US" altLang="ko-KR" sz="4000" dirty="0">
                <a:solidFill>
                  <a:schemeClr val="bg1"/>
                </a:solidFill>
                <a:latin typeface="a영고딕E" panose="02020600000000000000" pitchFamily="18" charset="-127"/>
                <a:ea typeface="a영고딕E" panose="02020600000000000000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1C9DA1-5814-44AB-A7C7-6885C4160367}"/>
              </a:ext>
            </a:extLst>
          </p:cNvPr>
          <p:cNvGrpSpPr/>
          <p:nvPr/>
        </p:nvGrpSpPr>
        <p:grpSpPr>
          <a:xfrm>
            <a:off x="8395436" y="5867363"/>
            <a:ext cx="3681281" cy="787908"/>
            <a:chOff x="8858186" y="5887997"/>
            <a:chExt cx="3681281" cy="7879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883FD5B-0A55-45C3-90DB-5B5F5B4628A8}"/>
                </a:ext>
              </a:extLst>
            </p:cNvPr>
            <p:cNvSpPr/>
            <p:nvPr/>
          </p:nvSpPr>
          <p:spPr>
            <a:xfrm>
              <a:off x="8975671" y="5887997"/>
              <a:ext cx="3563796" cy="7879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대 통 운 수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[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팀원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]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고태영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영고딕E" panose="02020600000000000000" pitchFamily="18" charset="-127"/>
                  <a:ea typeface="a영고딕E" panose="02020600000000000000" pitchFamily="18" charset="-127"/>
                </a:rPr>
                <a:t>  박현경  배수지  정현준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영고딕E" panose="02020600000000000000" pitchFamily="18" charset="-127"/>
                <a:ea typeface="a영고딕E" panose="02020600000000000000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C36EDDC-F76C-4B26-9520-EC38D1404A1B}"/>
                </a:ext>
              </a:extLst>
            </p:cNvPr>
            <p:cNvSpPr/>
            <p:nvPr/>
          </p:nvSpPr>
          <p:spPr>
            <a:xfrm>
              <a:off x="8858186" y="6021386"/>
              <a:ext cx="52181" cy="603250"/>
            </a:xfrm>
            <a:prstGeom prst="rect">
              <a:avLst/>
            </a:prstGeom>
            <a:solidFill>
              <a:srgbClr val="404040"/>
            </a:solidFill>
            <a:ln w="63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311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B83CD8-E750-4406-A147-4BB1FD3AF574}"/>
              </a:ext>
            </a:extLst>
          </p:cNvPr>
          <p:cNvSpPr txBox="1"/>
          <p:nvPr/>
        </p:nvSpPr>
        <p:spPr>
          <a:xfrm>
            <a:off x="1419137" y="581964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대기 오염 물질 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556B4-52B2-4E54-B1FF-633EFFE3953E}"/>
              </a:ext>
            </a:extLst>
          </p:cNvPr>
          <p:cNvSpPr txBox="1"/>
          <p:nvPr/>
        </p:nvSpPr>
        <p:spPr>
          <a:xfrm>
            <a:off x="1080042" y="1390276"/>
            <a:ext cx="3665213" cy="369332"/>
          </a:xfrm>
          <a:prstGeom prst="rect">
            <a:avLst/>
          </a:prstGeom>
          <a:solidFill>
            <a:srgbClr val="D8E2F4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보간법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(GIS interpolation)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259915-0D5A-487E-8C52-1462D47F76AF}"/>
              </a:ext>
            </a:extLst>
          </p:cNvPr>
          <p:cNvSpPr/>
          <p:nvPr/>
        </p:nvSpPr>
        <p:spPr>
          <a:xfrm>
            <a:off x="6071040" y="1759608"/>
            <a:ext cx="5351589" cy="135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관측소에 대해 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IDW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보간법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  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총 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806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개 지점의 대기오염물질정보 보간</a:t>
            </a: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  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정류장별 위치정보와 </a:t>
            </a:r>
            <a:r>
              <a:rPr lang="ko-KR" altLang="en-US" sz="1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보간된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지점 간의 유클리드 거리를 계산</a:t>
            </a: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  </a:t>
            </a: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가장 가까운 거리의 대기오염정보 적용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72EA77-E8F4-4C91-8571-E2DB7E5D1B38}"/>
              </a:ext>
            </a:extLst>
          </p:cNvPr>
          <p:cNvSpPr txBox="1"/>
          <p:nvPr/>
        </p:nvSpPr>
        <p:spPr>
          <a:xfrm>
            <a:off x="1080042" y="1573155"/>
            <a:ext cx="4851136" cy="11695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IDW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보간법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(Inverse Distance Weighted, </a:t>
            </a:r>
            <a:r>
              <a:rPr lang="ko-KR" altLang="en-US" sz="1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역거리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가중법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   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거리가 가까울수록 높은 가중치 적용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79EAA4-4265-437C-80F5-30F6DBF73B4F}"/>
                  </a:ext>
                </a:extLst>
              </p:cNvPr>
              <p:cNvSpPr txBox="1"/>
              <p:nvPr/>
            </p:nvSpPr>
            <p:spPr>
              <a:xfrm>
                <a:off x="2206114" y="2511260"/>
                <a:ext cx="1912913" cy="965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ko-KR" sz="17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sz="17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7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7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7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sz="17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sSub>
                            <m:sSubPr>
                              <m:ctrlPr>
                                <a:rPr lang="en-US" altLang="ko-KR" sz="17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7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sz="17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7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79EAA4-4265-437C-80F5-30F6DBF73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114" y="2511260"/>
                <a:ext cx="1912913" cy="965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D65069FA-2919-4E39-BD43-3BE01C74A5C6}"/>
              </a:ext>
            </a:extLst>
          </p:cNvPr>
          <p:cNvGrpSpPr/>
          <p:nvPr/>
        </p:nvGrpSpPr>
        <p:grpSpPr>
          <a:xfrm>
            <a:off x="1080042" y="3627395"/>
            <a:ext cx="4165058" cy="2735522"/>
            <a:chOff x="3897258" y="3622952"/>
            <a:chExt cx="4165058" cy="2465678"/>
          </a:xfrm>
        </p:grpSpPr>
        <p:pic>
          <p:nvPicPr>
            <p:cNvPr id="25" name="_x369676752" descr="EMB000031582e9a">
              <a:extLst>
                <a:ext uri="{FF2B5EF4-FFF2-40B4-BE49-F238E27FC236}">
                  <a16:creationId xmlns:a16="http://schemas.microsoft.com/office/drawing/2014/main" id="{079E674B-80B6-47C7-A01A-09AA0EAB16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7258" y="3622952"/>
              <a:ext cx="4165058" cy="2130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381960-71C4-4AF5-AD12-49ED3E6B0A62}"/>
                </a:ext>
              </a:extLst>
            </p:cNvPr>
            <p:cNvSpPr txBox="1"/>
            <p:nvPr/>
          </p:nvSpPr>
          <p:spPr>
            <a:xfrm>
              <a:off x="4343106" y="5811213"/>
              <a:ext cx="2773516" cy="2774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806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</a:t>
              </a:r>
              <a:r>
                <a:rPr lang="ko-KR" altLang="en-US" sz="14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지점에 대한 </a:t>
              </a:r>
              <a:r>
                <a:rPr lang="en-US" altLang="ko-KR" sz="14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PM10</a:t>
              </a:r>
              <a:r>
                <a:rPr lang="ko-KR" altLang="en-US" sz="14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시각화</a:t>
              </a:r>
              <a:r>
                <a:rPr lang="en-US" altLang="ko-KR" sz="14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3C9EA38A-AB56-482A-BFFE-BDCA9CB80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589211"/>
                  </p:ext>
                </p:extLst>
              </p:nvPr>
            </p:nvGraphicFramePr>
            <p:xfrm>
              <a:off x="5497866" y="3665751"/>
              <a:ext cx="5493007" cy="23634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5502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</a:tblGrid>
                  <a:tr h="3267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PM10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PM2.5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NO</a:t>
                          </a:r>
                          <a:r>
                            <a:rPr lang="en-US" altLang="ko-KR" sz="105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05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SO</a:t>
                          </a:r>
                          <a:r>
                            <a:rPr lang="en-US" altLang="ko-KR" sz="105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05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3501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힐스테이트 </a:t>
                          </a: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</a:t>
                          </a: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차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43.72718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19.35158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0.019612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0.00403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32677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효성중공업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49.03538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23.56986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0.02331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0.004885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32677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5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화천리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44.06726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18.83247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0.020332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0.004277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32677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  <a:tr h="32677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48.94694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23.63359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0.022772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0.004818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701033"/>
                      </a:ext>
                    </a:extLst>
                  </a:tr>
                  <a:tr h="37950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KT</a:t>
                          </a:r>
                          <a:r>
                            <a:rPr lang="ko-KR" altLang="en-US" sz="105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동마산지점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43.23348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19.49838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0.018965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0.003828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9162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3C9EA38A-AB56-482A-BFFE-BDCA9CB80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589211"/>
                  </p:ext>
                </p:extLst>
              </p:nvPr>
            </p:nvGraphicFramePr>
            <p:xfrm>
              <a:off x="5497866" y="3665751"/>
              <a:ext cx="5493007" cy="23634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5502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901501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</a:tblGrid>
                  <a:tr h="3267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PM10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PM2.5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NO</a:t>
                          </a:r>
                          <a:r>
                            <a:rPr lang="en-US" altLang="ko-KR" sz="105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05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SO</a:t>
                          </a:r>
                          <a:r>
                            <a:rPr lang="en-US" altLang="ko-KR" sz="105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05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3501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힐스테이트 </a:t>
                          </a: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</a:t>
                          </a: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차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43.72718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19.35158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0.019612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0.00403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32677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효성중공업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49.03538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23.56986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0.02331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0.004885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32677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5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화천리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44.06726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18.83247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0.020332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0.004277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32677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7407" r="-45802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459" t="-407407" r="-401351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9459" t="-407407" r="-301351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9459" t="-407407" r="-201351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9459" t="-407407" r="-101351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9459" t="-407407" r="-1351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  <a:tr h="32677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48.94694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23.63359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0.022772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0.004818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701033"/>
                      </a:ext>
                    </a:extLst>
                  </a:tr>
                  <a:tr h="37950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KT</a:t>
                          </a:r>
                          <a:r>
                            <a:rPr lang="ko-KR" altLang="en-US" sz="105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동마산지점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43.23348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19.49838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0.018965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0.003828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9162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63DE29A-AAA5-42DB-A4E9-7A915BAAD65B}"/>
              </a:ext>
            </a:extLst>
          </p:cNvPr>
          <p:cNvSpPr txBox="1"/>
          <p:nvPr/>
        </p:nvSpPr>
        <p:spPr>
          <a:xfrm>
            <a:off x="6657235" y="6078123"/>
            <a:ext cx="317426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정류장별 대기오염정보 </a:t>
            </a:r>
            <a:r>
              <a:rPr lang="ko-KR" altLang="en-US" sz="1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보간법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61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32760DE-FA99-46DA-8CB2-5DFAA53D14EF}"/>
              </a:ext>
            </a:extLst>
          </p:cNvPr>
          <p:cNvSpPr txBox="1"/>
          <p:nvPr/>
        </p:nvSpPr>
        <p:spPr>
          <a:xfrm>
            <a:off x="1419137" y="581964"/>
            <a:ext cx="3422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버스정류장</a:t>
            </a:r>
            <a:r>
              <a:rPr lang="ko-KR" altLang="en-US" sz="2000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과 버스노선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데이터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844C4A-F36A-4465-9D77-9E07B7214440}"/>
              </a:ext>
            </a:extLst>
          </p:cNvPr>
          <p:cNvSpPr txBox="1"/>
          <p:nvPr/>
        </p:nvSpPr>
        <p:spPr>
          <a:xfrm>
            <a:off x="1080042" y="1390276"/>
            <a:ext cx="3665213" cy="369332"/>
          </a:xfrm>
          <a:prstGeom prst="rect">
            <a:avLst/>
          </a:prstGeom>
          <a:solidFill>
            <a:srgbClr val="D8E2F4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버스정류장과 버스노선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23D5993-D0BB-4F71-BF81-AFD486A643CB}"/>
                  </a:ext>
                </a:extLst>
              </p:cNvPr>
              <p:cNvSpPr/>
              <p:nvPr/>
            </p:nvSpPr>
            <p:spPr>
              <a:xfrm>
                <a:off x="1080043" y="1759608"/>
                <a:ext cx="4406358" cy="944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창원시 버스정보 시스템</a:t>
                </a:r>
                <a:endParaRPr lang="en-US" altLang="ko-KR" sz="14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          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정류소별 버스번호 정보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: n = 2564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               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버스번호별 첫차 막차 시간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배차간격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: n = 173</a:t>
                </a:r>
                <a:r>
                  <a:rPr lang="en-US" altLang="ko-KR" sz="12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ko-KR" sz="12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3</a:t>
                </a:r>
                <a:endPara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23D5993-D0BB-4F71-BF81-AFD486A64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3" y="1759608"/>
                <a:ext cx="4406358" cy="944874"/>
              </a:xfrm>
              <a:prstGeom prst="rect">
                <a:avLst/>
              </a:prstGeom>
              <a:blipFill>
                <a:blip r:embed="rId7"/>
                <a:stretch>
                  <a:fillRect l="-138" b="-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FE58C4F1-2C87-41E7-9987-5A0A2D43C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0418556"/>
                  </p:ext>
                </p:extLst>
              </p:nvPr>
            </p:nvGraphicFramePr>
            <p:xfrm>
              <a:off x="1500035" y="5235900"/>
              <a:ext cx="3351236" cy="11026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678">
                      <a:extLst>
                        <a:ext uri="{9D8B030D-6E8A-4147-A177-3AD203B41FA5}">
                          <a16:colId xmlns:a16="http://schemas.microsoft.com/office/drawing/2014/main" val="2092855704"/>
                        </a:ext>
                      </a:extLst>
                    </a:gridCol>
                    <a:gridCol w="1448878">
                      <a:extLst>
                        <a:ext uri="{9D8B030D-6E8A-4147-A177-3AD203B41FA5}">
                          <a16:colId xmlns:a16="http://schemas.microsoft.com/office/drawing/2014/main" val="761605013"/>
                        </a:ext>
                      </a:extLst>
                    </a:gridCol>
                    <a:gridCol w="1258680">
                      <a:extLst>
                        <a:ext uri="{9D8B030D-6E8A-4147-A177-3AD203B41FA5}">
                          <a16:colId xmlns:a16="http://schemas.microsoft.com/office/drawing/2014/main" val="1008457759"/>
                        </a:ext>
                      </a:extLst>
                    </a:gridCol>
                  </a:tblGrid>
                  <a:tr h="20663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버스번호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첫차 막차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평균 배차간격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7056601"/>
                      </a:ext>
                    </a:extLst>
                  </a:tr>
                  <a:tr h="20663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05:40 ~ 23:00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10~29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824141"/>
                      </a:ext>
                    </a:extLst>
                  </a:tr>
                  <a:tr h="20663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06:35 ~ 21:50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115~145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1315806"/>
                      </a:ext>
                    </a:extLst>
                  </a:tr>
                  <a:tr h="20663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14930"/>
                      </a:ext>
                    </a:extLst>
                  </a:tr>
                  <a:tr h="20663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1000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06:00 ~ 22:00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60~130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6654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FE58C4F1-2C87-41E7-9987-5A0A2D43C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0418556"/>
                  </p:ext>
                </p:extLst>
              </p:nvPr>
            </p:nvGraphicFramePr>
            <p:xfrm>
              <a:off x="1500035" y="5235900"/>
              <a:ext cx="3351236" cy="11026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678">
                      <a:extLst>
                        <a:ext uri="{9D8B030D-6E8A-4147-A177-3AD203B41FA5}">
                          <a16:colId xmlns:a16="http://schemas.microsoft.com/office/drawing/2014/main" val="2092855704"/>
                        </a:ext>
                      </a:extLst>
                    </a:gridCol>
                    <a:gridCol w="1448878">
                      <a:extLst>
                        <a:ext uri="{9D8B030D-6E8A-4147-A177-3AD203B41FA5}">
                          <a16:colId xmlns:a16="http://schemas.microsoft.com/office/drawing/2014/main" val="761605013"/>
                        </a:ext>
                      </a:extLst>
                    </a:gridCol>
                    <a:gridCol w="1258680">
                      <a:extLst>
                        <a:ext uri="{9D8B030D-6E8A-4147-A177-3AD203B41FA5}">
                          <a16:colId xmlns:a16="http://schemas.microsoft.com/office/drawing/2014/main" val="1008457759"/>
                        </a:ext>
                      </a:extLst>
                    </a:gridCol>
                  </a:tblGrid>
                  <a:tr h="2205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버스번호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첫차 막차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평균 배차간격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7056601"/>
                      </a:ext>
                    </a:extLst>
                  </a:tr>
                  <a:tr h="2205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05:40 ~ 23:00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10~29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824141"/>
                      </a:ext>
                    </a:extLst>
                  </a:tr>
                  <a:tr h="2205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06:35 ~ 21:50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115~145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1315806"/>
                      </a:ext>
                    </a:extLst>
                  </a:tr>
                  <a:tr h="2205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302703" r="-419811" b="-1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4726" t="-302703" r="-87764" b="-1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5700" t="-302703" r="-483" b="-1216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14930"/>
                      </a:ext>
                    </a:extLst>
                  </a:tr>
                  <a:tr h="22052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1000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06:00 ~ 22:00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60~130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</a:p>
                      </a:txBody>
                      <a:tcPr marL="52882" marR="52882" marT="26441" marB="26441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6654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3FFD1A53-9AD6-48C9-803D-A73ECD0F72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58487" y="5232997"/>
              <a:ext cx="2755923" cy="1102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2531">
                      <a:extLst>
                        <a:ext uri="{9D8B030D-6E8A-4147-A177-3AD203B41FA5}">
                          <a16:colId xmlns:a16="http://schemas.microsoft.com/office/drawing/2014/main" val="2622556753"/>
                        </a:ext>
                      </a:extLst>
                    </a:gridCol>
                    <a:gridCol w="535848">
                      <a:extLst>
                        <a:ext uri="{9D8B030D-6E8A-4147-A177-3AD203B41FA5}">
                          <a16:colId xmlns:a16="http://schemas.microsoft.com/office/drawing/2014/main" val="2917304501"/>
                        </a:ext>
                      </a:extLst>
                    </a:gridCol>
                    <a:gridCol w="535848">
                      <a:extLst>
                        <a:ext uri="{9D8B030D-6E8A-4147-A177-3AD203B41FA5}">
                          <a16:colId xmlns:a16="http://schemas.microsoft.com/office/drawing/2014/main" val="4161823090"/>
                        </a:ext>
                      </a:extLst>
                    </a:gridCol>
                    <a:gridCol w="535848">
                      <a:extLst>
                        <a:ext uri="{9D8B030D-6E8A-4147-A177-3AD203B41FA5}">
                          <a16:colId xmlns:a16="http://schemas.microsoft.com/office/drawing/2014/main" val="520265358"/>
                        </a:ext>
                      </a:extLst>
                    </a:gridCol>
                    <a:gridCol w="535848">
                      <a:extLst>
                        <a:ext uri="{9D8B030D-6E8A-4147-A177-3AD203B41FA5}">
                          <a16:colId xmlns:a16="http://schemas.microsoft.com/office/drawing/2014/main" val="3827696608"/>
                        </a:ext>
                      </a:extLst>
                    </a:gridCol>
                  </a:tblGrid>
                  <a:tr h="21573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Mon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Tue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Sun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2729846"/>
                      </a:ext>
                    </a:extLst>
                  </a:tr>
                  <a:tr h="2204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감계입구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339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336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166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9918454"/>
                      </a:ext>
                    </a:extLst>
                  </a:tr>
                  <a:tr h="2204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노인병원</a:t>
                          </a: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97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114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0012527"/>
                      </a:ext>
                    </a:extLst>
                  </a:tr>
                  <a:tr h="2204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120154"/>
                      </a:ext>
                    </a:extLst>
                  </a:tr>
                  <a:tr h="2204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회산교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1732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1685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875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536339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3FFD1A53-9AD6-48C9-803D-A73ECD0F72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58487" y="5232997"/>
              <a:ext cx="2755923" cy="1102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2531">
                      <a:extLst>
                        <a:ext uri="{9D8B030D-6E8A-4147-A177-3AD203B41FA5}">
                          <a16:colId xmlns:a16="http://schemas.microsoft.com/office/drawing/2014/main" val="2622556753"/>
                        </a:ext>
                      </a:extLst>
                    </a:gridCol>
                    <a:gridCol w="535848">
                      <a:extLst>
                        <a:ext uri="{9D8B030D-6E8A-4147-A177-3AD203B41FA5}">
                          <a16:colId xmlns:a16="http://schemas.microsoft.com/office/drawing/2014/main" val="2917304501"/>
                        </a:ext>
                      </a:extLst>
                    </a:gridCol>
                    <a:gridCol w="535848">
                      <a:extLst>
                        <a:ext uri="{9D8B030D-6E8A-4147-A177-3AD203B41FA5}">
                          <a16:colId xmlns:a16="http://schemas.microsoft.com/office/drawing/2014/main" val="4161823090"/>
                        </a:ext>
                      </a:extLst>
                    </a:gridCol>
                    <a:gridCol w="535848">
                      <a:extLst>
                        <a:ext uri="{9D8B030D-6E8A-4147-A177-3AD203B41FA5}">
                          <a16:colId xmlns:a16="http://schemas.microsoft.com/office/drawing/2014/main" val="520265358"/>
                        </a:ext>
                      </a:extLst>
                    </a:gridCol>
                    <a:gridCol w="535848">
                      <a:extLst>
                        <a:ext uri="{9D8B030D-6E8A-4147-A177-3AD203B41FA5}">
                          <a16:colId xmlns:a16="http://schemas.microsoft.com/office/drawing/2014/main" val="3827696608"/>
                        </a:ext>
                      </a:extLst>
                    </a:gridCol>
                  </a:tblGrid>
                  <a:tr h="22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Mon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Tue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Sun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2729846"/>
                      </a:ext>
                    </a:extLst>
                  </a:tr>
                  <a:tr h="22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감계입구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339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336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166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9918454"/>
                      </a:ext>
                    </a:extLst>
                  </a:tr>
                  <a:tr h="22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노인병원</a:t>
                          </a: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97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114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0012527"/>
                      </a:ext>
                    </a:extLst>
                  </a:tr>
                  <a:tr h="2205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5405" r="-349505" b="-1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4773" t="-305405" r="-301136" b="-1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4773" t="-305405" r="-201136" b="-1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4773" t="-305405" r="-101136" b="-1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4773" t="-305405" r="-1136" b="-1216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120154"/>
                      </a:ext>
                    </a:extLst>
                  </a:tr>
                  <a:tr h="2205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회산교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1732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1685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875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2882" marR="52882" marT="26440" marB="26440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536339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18A57F-EC6F-4210-B8A8-3E582D185CBF}"/>
              </a:ext>
            </a:extLst>
          </p:cNvPr>
          <p:cNvSpPr/>
          <p:nvPr/>
        </p:nvSpPr>
        <p:spPr>
          <a:xfrm>
            <a:off x="1080040" y="2683238"/>
            <a:ext cx="1170885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버스정류장별 이용인원</a:t>
            </a: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    </a:t>
            </a:r>
            <a:r>
              <a:rPr lang="ko-KR" altLang="en-US" sz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버스정류장별 </a:t>
            </a:r>
            <a:r>
              <a:rPr lang="ko-KR" altLang="en-US" sz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승하차</a:t>
            </a:r>
            <a:r>
              <a:rPr lang="ko-KR" altLang="en-US" sz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인원</a:t>
            </a:r>
            <a:r>
              <a:rPr lang="en-US" altLang="ko-KR" sz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(2018.01~2018.12)</a:t>
            </a:r>
            <a:r>
              <a:rPr lang="ko-KR" altLang="en-US" sz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: n = 2075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r>
              <a:rPr lang="en-US" altLang="ko-KR" sz="12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 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버스정류장명이 동일한 경우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같은 위치의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상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하행 정류장이라고 판단하여 총 이용인원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으로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합침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:  2075 – 865  n</a:t>
            </a:r>
            <a:r>
              <a:rPr lang="en-US" altLang="ko-KR" sz="12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=1210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      </a:t>
            </a:r>
            <a:r>
              <a:rPr lang="en-US" altLang="ko-KR" sz="12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버스정류장 고유번호와 버스정류장 명이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일치하지 않아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존재하지 않는 버스정류장과 이용인원이 없는 정류장 제거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: 1210 – 100   n = 1110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E436FD88-CE55-490E-B917-FAB06889CA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48753" y="5226730"/>
              <a:ext cx="2936339" cy="110491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917">
                      <a:extLst>
                        <a:ext uri="{9D8B030D-6E8A-4147-A177-3AD203B41FA5}">
                          <a16:colId xmlns:a16="http://schemas.microsoft.com/office/drawing/2014/main" val="1472684460"/>
                        </a:ext>
                      </a:extLst>
                    </a:gridCol>
                    <a:gridCol w="955552">
                      <a:extLst>
                        <a:ext uri="{9D8B030D-6E8A-4147-A177-3AD203B41FA5}">
                          <a16:colId xmlns:a16="http://schemas.microsoft.com/office/drawing/2014/main" val="4092313985"/>
                        </a:ext>
                      </a:extLst>
                    </a:gridCol>
                    <a:gridCol w="1083870">
                      <a:extLst>
                        <a:ext uri="{9D8B030D-6E8A-4147-A177-3AD203B41FA5}">
                          <a16:colId xmlns:a16="http://schemas.microsoft.com/office/drawing/2014/main" val="432774724"/>
                        </a:ext>
                      </a:extLst>
                    </a:gridCol>
                  </a:tblGrid>
                  <a:tr h="22098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위도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경도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255694"/>
                      </a:ext>
                    </a:extLst>
                  </a:tr>
                  <a:tr h="22098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3.15</a:t>
                          </a:r>
                          <a:r>
                            <a:rPr lang="ko-KR" altLang="en-US" sz="105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아트센타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128.57874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35.225762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5394989"/>
                      </a:ext>
                    </a:extLst>
                  </a:tr>
                  <a:tr h="22098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128.67304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35.202916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05569003"/>
                      </a:ext>
                    </a:extLst>
                  </a:tr>
                  <a:tr h="22098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508166"/>
                      </a:ext>
                    </a:extLst>
                  </a:tr>
                  <a:tr h="22098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STX</a:t>
                          </a: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아파트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128.7787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35.120663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1808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E436FD88-CE55-490E-B917-FAB06889CAA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48753" y="5226730"/>
              <a:ext cx="2936339" cy="110491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96917">
                      <a:extLst>
                        <a:ext uri="{9D8B030D-6E8A-4147-A177-3AD203B41FA5}">
                          <a16:colId xmlns:a16="http://schemas.microsoft.com/office/drawing/2014/main" val="1472684460"/>
                        </a:ext>
                      </a:extLst>
                    </a:gridCol>
                    <a:gridCol w="955552">
                      <a:extLst>
                        <a:ext uri="{9D8B030D-6E8A-4147-A177-3AD203B41FA5}">
                          <a16:colId xmlns:a16="http://schemas.microsoft.com/office/drawing/2014/main" val="4092313985"/>
                        </a:ext>
                      </a:extLst>
                    </a:gridCol>
                    <a:gridCol w="1083870">
                      <a:extLst>
                        <a:ext uri="{9D8B030D-6E8A-4147-A177-3AD203B41FA5}">
                          <a16:colId xmlns:a16="http://schemas.microsoft.com/office/drawing/2014/main" val="432774724"/>
                        </a:ext>
                      </a:extLst>
                    </a:gridCol>
                  </a:tblGrid>
                  <a:tr h="22098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위도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경도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255694"/>
                      </a:ext>
                    </a:extLst>
                  </a:tr>
                  <a:tr h="22098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3.15</a:t>
                          </a:r>
                          <a:r>
                            <a:rPr lang="ko-KR" altLang="en-US" sz="105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아트센타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128.57874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35.225762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5394989"/>
                      </a:ext>
                    </a:extLst>
                  </a:tr>
                  <a:tr h="22098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128.67304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35.202916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05569003"/>
                      </a:ext>
                    </a:extLst>
                  </a:tr>
                  <a:tr h="2209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0000" r="-226351" b="-1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8938" marR="48938" marT="24469" marB="24469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4268" t="-300000" r="-113376" b="-1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71348" t="-300000" b="-1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508166"/>
                      </a:ext>
                    </a:extLst>
                  </a:tr>
                  <a:tr h="22098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STX</a:t>
                          </a:r>
                          <a:r>
                            <a:rPr lang="ko-KR" altLang="en-US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아파트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128.7787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35.120663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18080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AED45F-0769-4D37-B285-523F6A4ADB2A}"/>
              </a:ext>
            </a:extLst>
          </p:cNvPr>
          <p:cNvSpPr/>
          <p:nvPr/>
        </p:nvSpPr>
        <p:spPr>
          <a:xfrm>
            <a:off x="1080040" y="3865116"/>
            <a:ext cx="10146760" cy="945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창원시 버스정류장 위치정보</a:t>
            </a: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   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창원시 버스정류장 위치정보 </a:t>
            </a:r>
            <a:r>
              <a:rPr lang="en-US" altLang="ko-KR" sz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: n = 2398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r>
              <a:rPr lang="en-US" altLang="ko-KR" sz="12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 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이용인원을 알 수 있는 버스정류장만 사용할 수 있기 때문에 버스정류장별 이용인원 데이터의 정류장명을 기준으로 합침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: 2398 – 1288  n = 1110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A96C63-A7D2-4487-9537-E2286FBFDAE3}"/>
              </a:ext>
            </a:extLst>
          </p:cNvPr>
          <p:cNvSpPr txBox="1"/>
          <p:nvPr/>
        </p:nvSpPr>
        <p:spPr>
          <a:xfrm>
            <a:off x="1868210" y="4934639"/>
            <a:ext cx="2614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창원 버스정보 시스템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DBD1F-2CE1-4AD1-BD61-88ACDE31700F}"/>
              </a:ext>
            </a:extLst>
          </p:cNvPr>
          <p:cNvSpPr txBox="1"/>
          <p:nvPr/>
        </p:nvSpPr>
        <p:spPr>
          <a:xfrm>
            <a:off x="5129005" y="4934639"/>
            <a:ext cx="2614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버스정류장별 이용인원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FB0B4E-ECEC-47A5-86D7-733E3E13A8F1}"/>
              </a:ext>
            </a:extLst>
          </p:cNvPr>
          <p:cNvSpPr txBox="1"/>
          <p:nvPr/>
        </p:nvSpPr>
        <p:spPr>
          <a:xfrm>
            <a:off x="8209480" y="4912338"/>
            <a:ext cx="2614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창원시 버스정류장 위치정보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2D25DB-BFFB-47AB-8F78-3C2F97E2ABC9}"/>
              </a:ext>
            </a:extLst>
          </p:cNvPr>
          <p:cNvCxnSpPr/>
          <p:nvPr/>
        </p:nvCxnSpPr>
        <p:spPr>
          <a:xfrm>
            <a:off x="9944857" y="5445284"/>
            <a:ext cx="0" cy="884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5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6E02F8-62F4-4497-A197-90D735BB3362}"/>
              </a:ext>
            </a:extLst>
          </p:cNvPr>
          <p:cNvSpPr txBox="1"/>
          <p:nvPr/>
        </p:nvSpPr>
        <p:spPr>
          <a:xfrm>
            <a:off x="1419137" y="581964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버스 노선과 버스 정류장 데이터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8259095-80B2-4A50-A67D-B5B6FF8226AD}"/>
                  </a:ext>
                </a:extLst>
              </p:cNvPr>
              <p:cNvSpPr/>
              <p:nvPr/>
            </p:nvSpPr>
            <p:spPr>
              <a:xfrm>
                <a:off x="1080041" y="1754614"/>
                <a:ext cx="9711051" cy="11614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6BC8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정류장별 혼잡도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는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경유하는 버스 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count)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와 이용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인원 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(Week)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생성 </a:t>
                </a:r>
                <a:endParaRPr lang="en-US" altLang="ko-KR" sz="1400" dirty="0">
                  <a:solidFill>
                    <a:srgbClr val="376B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lvl="0" indent="-285750">
                  <a:lnSpc>
                    <a:spcPct val="15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400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경유하는 버스 수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(count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=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버스번호별 하루 경유횟수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+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  정류장별 버스번호</a:t>
                </a:r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Medium" panose="00000600000000000000" pitchFamily="2" charset="-127"/>
                  <a:sym typeface="Wingdings" panose="05000000000000000000" pitchFamily="2" charset="2"/>
                </a:endParaRPr>
              </a:p>
              <a:p>
                <a:pPr marL="285750" lvl="0" indent="-285750">
                  <a:lnSpc>
                    <a:spcPct val="15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400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버스번호별 하루 경유횟수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=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(</m:t>
                    </m:r>
                    <m:r>
                      <a:rPr lang="ko-KR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막차시간</m:t>
                    </m:r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− </m:t>
                    </m:r>
                    <m:r>
                      <a:rPr lang="ko-KR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첫차시간</m:t>
                    </m:r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/</a:t>
                </a:r>
                <a:r>
                  <a:rPr lang="ko-KR" altLang="en-US" sz="1400" dirty="0">
                    <a:solidFill>
                      <a:prstClr val="black"/>
                    </a:solidFill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ea typeface="나눔바른고딕" panose="020B060302010102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평균</m:t>
                    </m:r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배차간격</m:t>
                    </m:r>
                    <m:r>
                      <a:rPr lang="en-US" altLang="ko-KR" sz="1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Medium" panose="00000600000000000000" pitchFamily="2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8259095-80B2-4A50-A67D-B5B6FF822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41" y="1754614"/>
                <a:ext cx="9711051" cy="1161408"/>
              </a:xfrm>
              <a:prstGeom prst="rect">
                <a:avLst/>
              </a:prstGeom>
              <a:blipFill>
                <a:blip r:embed="rId20"/>
                <a:stretch>
                  <a:fillRect l="-63" b="-4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표 32">
                <a:extLst>
                  <a:ext uri="{FF2B5EF4-FFF2-40B4-BE49-F238E27FC236}">
                    <a16:creationId xmlns:a16="http://schemas.microsoft.com/office/drawing/2014/main" id="{57549A50-82EE-46DA-A1D5-F048BA5634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800565"/>
                  </p:ext>
                </p:extLst>
              </p:nvPr>
            </p:nvGraphicFramePr>
            <p:xfrm>
              <a:off x="1080042" y="3024422"/>
              <a:ext cx="3676065" cy="12169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3747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1270341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1147603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644374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버스번호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첫차막차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평균배차간격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경유횟수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247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05:40 ~ 23:00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10~29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52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24776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06:35 ~ 21:50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115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~145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24776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24776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1000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06:00 ~ 22:00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60~130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표 32">
                <a:extLst>
                  <a:ext uri="{FF2B5EF4-FFF2-40B4-BE49-F238E27FC236}">
                    <a16:creationId xmlns:a16="http://schemas.microsoft.com/office/drawing/2014/main" id="{57549A50-82EE-46DA-A1D5-F048BA5634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800565"/>
                  </p:ext>
                </p:extLst>
              </p:nvPr>
            </p:nvGraphicFramePr>
            <p:xfrm>
              <a:off x="1080042" y="3024422"/>
              <a:ext cx="3676065" cy="12169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3747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1270341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1147603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644374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</a:tblGrid>
                  <a:tr h="2258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버스번호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첫차막차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평균배차간격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경유횟수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247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05:40 ~ 23:00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10~29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52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24776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06:35 ~ 21:50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115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~145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24776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07500" r="-49901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48325" t="-307500" r="-14114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64894" t="-307500" r="-56915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69811" t="-307500" r="-943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24776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1000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06:00 ~ 22:00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평일 </a:t>
                          </a:r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60~130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분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34">
                <a:extLst>
                  <a:ext uri="{FF2B5EF4-FFF2-40B4-BE49-F238E27FC236}">
                    <a16:creationId xmlns:a16="http://schemas.microsoft.com/office/drawing/2014/main" id="{3976F5B3-4CD7-4C06-89D7-79F072ABC5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789564"/>
                  </p:ext>
                </p:extLst>
              </p:nvPr>
            </p:nvGraphicFramePr>
            <p:xfrm>
              <a:off x="2790092" y="5045719"/>
              <a:ext cx="6528678" cy="123031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71313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</a:tblGrid>
                  <a:tr h="2367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Mon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Tue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Sun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week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248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감계입구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339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336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166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2167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248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노인병원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97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114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625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248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248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회산교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1732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1685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875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10915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34">
                <a:extLst>
                  <a:ext uri="{FF2B5EF4-FFF2-40B4-BE49-F238E27FC236}">
                    <a16:creationId xmlns:a16="http://schemas.microsoft.com/office/drawing/2014/main" id="{3976F5B3-4CD7-4C06-89D7-79F072ABC5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789564"/>
                  </p:ext>
                </p:extLst>
              </p:nvPr>
            </p:nvGraphicFramePr>
            <p:xfrm>
              <a:off x="2790092" y="5045719"/>
              <a:ext cx="6528678" cy="123031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71313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1071473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</a:tblGrid>
                  <a:tr h="2367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Mon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Tue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Sun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week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248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감계입구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339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336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166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2167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248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노인병원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97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114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625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2484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t="-300000" r="-45885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9091" t="-300000" r="-400568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9091" t="-300000" r="-300568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309091" t="-300000" r="-200568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409091" t="-300000" r="-100568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509091" t="-300000" r="-568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248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회산교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1732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1685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875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10915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E336CFD-1B4A-48BE-9B01-6F096D25D60A}"/>
              </a:ext>
            </a:extLst>
          </p:cNvPr>
          <p:cNvSpPr txBox="1"/>
          <p:nvPr/>
        </p:nvSpPr>
        <p:spPr>
          <a:xfrm>
            <a:off x="3708238" y="6339403"/>
            <a:ext cx="42194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ko-KR" altLang="en-US" sz="1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승하차</a:t>
            </a:r>
            <a:r>
              <a:rPr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인원 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(Week)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E519B45A-263C-487F-AC77-5B1ABED84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606068"/>
                  </p:ext>
                </p:extLst>
              </p:nvPr>
            </p:nvGraphicFramePr>
            <p:xfrm>
              <a:off x="5468544" y="3017656"/>
              <a:ext cx="3554367" cy="123807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8032">
                      <a:extLst>
                        <a:ext uri="{9D8B030D-6E8A-4147-A177-3AD203B41FA5}">
                          <a16:colId xmlns:a16="http://schemas.microsoft.com/office/drawing/2014/main" val="1472684460"/>
                        </a:ext>
                      </a:extLst>
                    </a:gridCol>
                    <a:gridCol w="2736335">
                      <a:extLst>
                        <a:ext uri="{9D8B030D-6E8A-4147-A177-3AD203B41FA5}">
                          <a16:colId xmlns:a16="http://schemas.microsoft.com/office/drawing/2014/main" val="4092313985"/>
                        </a:ext>
                      </a:extLst>
                    </a:gridCol>
                  </a:tblGrid>
                  <a:tr h="24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버스번호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6255694"/>
                      </a:ext>
                    </a:extLst>
                  </a:tr>
                  <a:tr h="2495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3.15</a:t>
                          </a: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아트센타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29 46 49 53</a:t>
                          </a:r>
                          <a:r>
                            <a:rPr lang="en-US" altLang="ko-KR" sz="1000" baseline="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80 100 105 116 250 259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5394989"/>
                      </a:ext>
                    </a:extLst>
                  </a:tr>
                  <a:tr h="2495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150 504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05569003"/>
                      </a:ext>
                    </a:extLst>
                  </a:tr>
                  <a:tr h="24950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508166"/>
                      </a:ext>
                    </a:extLst>
                  </a:tr>
                  <a:tr h="2495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STX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아파트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305 305-1 305-2 315 315-1</a:t>
                          </a:r>
                          <a:r>
                            <a:rPr lang="en-US" altLang="ko-KR" sz="1000" baseline="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315-2 757 860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1808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E519B45A-263C-487F-AC77-5B1ABED846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606068"/>
                  </p:ext>
                </p:extLst>
              </p:nvPr>
            </p:nvGraphicFramePr>
            <p:xfrm>
              <a:off x="5468544" y="3017656"/>
              <a:ext cx="3554367" cy="123807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8032">
                      <a:extLst>
                        <a:ext uri="{9D8B030D-6E8A-4147-A177-3AD203B41FA5}">
                          <a16:colId xmlns:a16="http://schemas.microsoft.com/office/drawing/2014/main" val="1472684460"/>
                        </a:ext>
                      </a:extLst>
                    </a:gridCol>
                    <a:gridCol w="2736335">
                      <a:extLst>
                        <a:ext uri="{9D8B030D-6E8A-4147-A177-3AD203B41FA5}">
                          <a16:colId xmlns:a16="http://schemas.microsoft.com/office/drawing/2014/main" val="4092313985"/>
                        </a:ext>
                      </a:extLst>
                    </a:gridCol>
                  </a:tblGrid>
                  <a:tr h="2400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버스번호</a:t>
                          </a: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6255694"/>
                      </a:ext>
                    </a:extLst>
                  </a:tr>
                  <a:tr h="2495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3.15</a:t>
                          </a: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아트센타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29 46 49 53</a:t>
                          </a:r>
                          <a:r>
                            <a:rPr lang="en-US" altLang="ko-KR" sz="1000" baseline="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80 100 105 116 250 259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5394989"/>
                      </a:ext>
                    </a:extLst>
                  </a:tr>
                  <a:tr h="2495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150 504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05569003"/>
                      </a:ext>
                    </a:extLst>
                  </a:tr>
                  <a:tr h="24950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t="-300000" r="-336567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29778" t="-300000" r="-222" b="-1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508166"/>
                      </a:ext>
                    </a:extLst>
                  </a:tr>
                  <a:tr h="2495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STX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아파트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305 305-1 305-2 315 315-1</a:t>
                          </a:r>
                          <a:r>
                            <a:rPr lang="en-US" altLang="ko-KR" sz="1000" baseline="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315-2 757 860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18080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00252FFD-7B9E-4C13-97C5-96BD66C2D6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478946"/>
                  </p:ext>
                </p:extLst>
              </p:nvPr>
            </p:nvGraphicFramePr>
            <p:xfrm>
              <a:off x="9735349" y="3038040"/>
              <a:ext cx="1376609" cy="122370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39239">
                      <a:extLst>
                        <a:ext uri="{9D8B030D-6E8A-4147-A177-3AD203B41FA5}">
                          <a16:colId xmlns:a16="http://schemas.microsoft.com/office/drawing/2014/main" val="1472684460"/>
                        </a:ext>
                      </a:extLst>
                    </a:gridCol>
                    <a:gridCol w="537370">
                      <a:extLst>
                        <a:ext uri="{9D8B030D-6E8A-4147-A177-3AD203B41FA5}">
                          <a16:colId xmlns:a16="http://schemas.microsoft.com/office/drawing/2014/main" val="3584010503"/>
                        </a:ext>
                      </a:extLst>
                    </a:gridCol>
                  </a:tblGrid>
                  <a:tr h="22802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count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6255694"/>
                      </a:ext>
                    </a:extLst>
                  </a:tr>
                  <a:tr h="2489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3.15</a:t>
                          </a: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아트센타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283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5394989"/>
                      </a:ext>
                    </a:extLst>
                  </a:tr>
                  <a:tr h="2489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05569003"/>
                      </a:ext>
                    </a:extLst>
                  </a:tr>
                  <a:tr h="24892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508166"/>
                      </a:ext>
                    </a:extLst>
                  </a:tr>
                  <a:tr h="2489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STX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아파트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147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1808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00252FFD-7B9E-4C13-97C5-96BD66C2D6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478946"/>
                  </p:ext>
                </p:extLst>
              </p:nvPr>
            </p:nvGraphicFramePr>
            <p:xfrm>
              <a:off x="9735349" y="3038040"/>
              <a:ext cx="1376609" cy="122370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39239">
                      <a:extLst>
                        <a:ext uri="{9D8B030D-6E8A-4147-A177-3AD203B41FA5}">
                          <a16:colId xmlns:a16="http://schemas.microsoft.com/office/drawing/2014/main" val="1472684460"/>
                        </a:ext>
                      </a:extLst>
                    </a:gridCol>
                    <a:gridCol w="537370">
                      <a:extLst>
                        <a:ext uri="{9D8B030D-6E8A-4147-A177-3AD203B41FA5}">
                          <a16:colId xmlns:a16="http://schemas.microsoft.com/office/drawing/2014/main" val="3584010503"/>
                        </a:ext>
                      </a:extLst>
                    </a:gridCol>
                  </a:tblGrid>
                  <a:tr h="22802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count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6255694"/>
                      </a:ext>
                    </a:extLst>
                  </a:tr>
                  <a:tr h="2489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3.15</a:t>
                          </a: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아트센타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283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5394989"/>
                      </a:ext>
                    </a:extLst>
                  </a:tr>
                  <a:tr h="2489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05569003"/>
                      </a:ext>
                    </a:extLst>
                  </a:tr>
                  <a:tr h="2489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t="-295122" r="-64493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156818" t="-295122" r="-1136" b="-1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508166"/>
                      </a:ext>
                    </a:extLst>
                  </a:tr>
                  <a:tr h="2489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STX</a:t>
                          </a: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아파트</a:t>
                          </a:r>
                        </a:p>
                      </a:txBody>
                      <a:tcPr marL="48938" marR="48938" marT="24469" marB="24469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147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48938" marR="48938" marT="24469" marB="2446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18080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76AE3BE-54AD-47D3-B6B3-91FD631F0950}"/>
              </a:ext>
            </a:extLst>
          </p:cNvPr>
          <p:cNvSpPr txBox="1"/>
          <p:nvPr/>
        </p:nvSpPr>
        <p:spPr>
          <a:xfrm>
            <a:off x="1080042" y="1390276"/>
            <a:ext cx="4129521" cy="369332"/>
          </a:xfrm>
          <a:prstGeom prst="rect">
            <a:avLst/>
          </a:prstGeom>
          <a:solidFill>
            <a:srgbClr val="D8E2F4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파생변수 생성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정류장별 혼잡도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2A6AB2-3258-4236-B023-DFE7D3C57FA5}"/>
              </a:ext>
            </a:extLst>
          </p:cNvPr>
          <p:cNvSpPr txBox="1"/>
          <p:nvPr/>
        </p:nvSpPr>
        <p:spPr>
          <a:xfrm>
            <a:off x="1291632" y="4305720"/>
            <a:ext cx="325288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버스번호별 하루 경유횟수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7964ED-A2C1-4556-AE24-707CDBF30C89}"/>
              </a:ext>
            </a:extLst>
          </p:cNvPr>
          <p:cNvSpPr txBox="1"/>
          <p:nvPr/>
        </p:nvSpPr>
        <p:spPr>
          <a:xfrm>
            <a:off x="9524549" y="4305889"/>
            <a:ext cx="205600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경유하는 버스 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(count)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DDD03-447D-469E-953D-327110710F56}"/>
              </a:ext>
            </a:extLst>
          </p:cNvPr>
          <p:cNvSpPr txBox="1"/>
          <p:nvPr/>
        </p:nvSpPr>
        <p:spPr>
          <a:xfrm>
            <a:off x="6500613" y="4305720"/>
            <a:ext cx="15536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lang="ko-KR" altLang="en-US" sz="1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정류장별 버스번호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6B361E-B764-4436-901C-F5C2271BEDC2}"/>
              </a:ext>
            </a:extLst>
          </p:cNvPr>
          <p:cNvSpPr/>
          <p:nvPr/>
        </p:nvSpPr>
        <p:spPr>
          <a:xfrm>
            <a:off x="10552553" y="3026432"/>
            <a:ext cx="559405" cy="1230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4D094A-705A-47BD-8E94-6340E0BD3C25}"/>
              </a:ext>
            </a:extLst>
          </p:cNvPr>
          <p:cNvSpPr/>
          <p:nvPr/>
        </p:nvSpPr>
        <p:spPr>
          <a:xfrm>
            <a:off x="8253400" y="5027892"/>
            <a:ext cx="1065366" cy="1230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794992-E13C-457F-9197-294544788E3F}"/>
              </a:ext>
            </a:extLst>
          </p:cNvPr>
          <p:cNvSpPr/>
          <p:nvPr/>
        </p:nvSpPr>
        <p:spPr>
          <a:xfrm>
            <a:off x="1080042" y="4547809"/>
            <a:ext cx="6770121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버스정류장별 이용인원 수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(Week) =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일주일 평균 이용인원 합</a:t>
            </a: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967D5D-6A27-4D18-97B7-6EE308E5A86A}"/>
                  </a:ext>
                </a:extLst>
              </p:cNvPr>
              <p:cNvSpPr txBox="1"/>
              <p:nvPr/>
            </p:nvSpPr>
            <p:spPr>
              <a:xfrm>
                <a:off x="4915156" y="3434448"/>
                <a:ext cx="3943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rgbClr val="376BC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800" dirty="0">
                  <a:solidFill>
                    <a:srgbClr val="376BC8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967D5D-6A27-4D18-97B7-6EE308E5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156" y="3434448"/>
                <a:ext cx="39433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C32D3E7F-8FB6-4023-AEB9-1DD7AB936134}"/>
              </a:ext>
            </a:extLst>
          </p:cNvPr>
          <p:cNvSpPr/>
          <p:nvPr/>
        </p:nvSpPr>
        <p:spPr>
          <a:xfrm>
            <a:off x="9171697" y="3465225"/>
            <a:ext cx="436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7074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7E981C77-208B-400D-8C96-2DEC04185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827953"/>
                  </p:ext>
                </p:extLst>
              </p:nvPr>
            </p:nvGraphicFramePr>
            <p:xfrm>
              <a:off x="1247991" y="4303164"/>
              <a:ext cx="4437043" cy="1694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6700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682212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682212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433045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906437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906437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</a:tblGrid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count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Week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PM10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PM2.5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감계입구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52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2167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43.72718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23.56986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노인병원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625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43.23348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19.35158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10915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49.03538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19.49838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>
                <a:extLst>
                  <a:ext uri="{FF2B5EF4-FFF2-40B4-BE49-F238E27FC236}">
                    <a16:creationId xmlns:a16="http://schemas.microsoft.com/office/drawing/2014/main" id="{7E981C77-208B-400D-8C96-2DEC04185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827953"/>
                  </p:ext>
                </p:extLst>
              </p:nvPr>
            </p:nvGraphicFramePr>
            <p:xfrm>
              <a:off x="1247991" y="4303164"/>
              <a:ext cx="4437043" cy="1694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6700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682212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682212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433045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906437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906437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</a:tblGrid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count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Week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PM10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PM2.5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감계입구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52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2167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43.72718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23.56986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노인병원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625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43.23348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19.35158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298214" r="-436765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1429" t="-298214" r="-430357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21429" t="-298214" r="-330357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507042" t="-298214" r="-421127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89262" t="-298214" r="-100671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89262" t="-298214" r="-671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10915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49.03538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19.49838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6D725E-8F08-418A-98A9-0F025FFCA0F5}"/>
              </a:ext>
            </a:extLst>
          </p:cNvPr>
          <p:cNvSpPr txBox="1"/>
          <p:nvPr/>
        </p:nvSpPr>
        <p:spPr>
          <a:xfrm>
            <a:off x="1419137" y="581964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정규화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674328-2A50-4543-92A2-BD984349F4E9}"/>
              </a:ext>
            </a:extLst>
          </p:cNvPr>
          <p:cNvSpPr txBox="1"/>
          <p:nvPr/>
        </p:nvSpPr>
        <p:spPr>
          <a:xfrm>
            <a:off x="1080042" y="1390276"/>
            <a:ext cx="3665213" cy="369332"/>
          </a:xfrm>
          <a:prstGeom prst="rect">
            <a:avLst/>
          </a:prstGeom>
          <a:solidFill>
            <a:srgbClr val="D8E2F4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Min-Max Scaling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ED5C8F-F1DD-4795-9069-ED4F91352814}"/>
              </a:ext>
            </a:extLst>
          </p:cNvPr>
          <p:cNvSpPr/>
          <p:nvPr/>
        </p:nvSpPr>
        <p:spPr>
          <a:xfrm>
            <a:off x="1080042" y="1723739"/>
            <a:ext cx="8322295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오버플로우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(overflow)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나 </a:t>
            </a:r>
            <a:r>
              <a:rPr lang="ko-KR" altLang="en-US" sz="1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언더플로우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(underflow)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를 방지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위해 최종 데</a:t>
            </a:r>
            <a:r>
              <a:rPr lang="ko-KR" altLang="en-US" sz="14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이터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</a:t>
            </a:r>
          </a:p>
          <a:p>
            <a:pPr lvl="0">
              <a:lnSpc>
                <a:spcPct val="20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 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76BC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Min-Max Scaling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 자료의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최소값이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0,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최대값이 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되도록 변환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73C48DC1-A78B-4D39-A523-846FE7192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6638345"/>
                  </p:ext>
                </p:extLst>
              </p:nvPr>
            </p:nvGraphicFramePr>
            <p:xfrm>
              <a:off x="6511599" y="4303164"/>
              <a:ext cx="4437043" cy="1694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401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681197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687334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435721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816943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993447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</a:tblGrid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count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Week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PM10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PM2.5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감계입구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0.04802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0.03245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0.345223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0.094832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노인병원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0.03294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0.05432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0.0234155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0.042532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0.02115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0.02351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0.432512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0.043542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73C48DC1-A78B-4D39-A523-846FE7192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6638345"/>
                  </p:ext>
                </p:extLst>
              </p:nvPr>
            </p:nvGraphicFramePr>
            <p:xfrm>
              <a:off x="6511599" y="4303164"/>
              <a:ext cx="4437043" cy="1694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401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681197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687334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435721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816943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993447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</a:tblGrid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정류장명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count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Week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PM10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PM2.5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감계입구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0.04802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0.03245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0.345223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0.094832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노인병원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0.03294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0.05432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0.0234155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0.042532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t="-298214" r="-440741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20536" t="-298214" r="-43125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18584" t="-298214" r="-327434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00000" t="-298214" r="-413889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22388" t="-298214" r="-12238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347239" t="-298214" r="-613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LG</a:t>
                          </a:r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산전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0.02115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0.02351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…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0.432512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0.043542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CFDF50C-9FEE-4E5D-9A18-A1977B7FC015}"/>
              </a:ext>
            </a:extLst>
          </p:cNvPr>
          <p:cNvSpPr txBox="1"/>
          <p:nvPr/>
        </p:nvSpPr>
        <p:spPr>
          <a:xfrm>
            <a:off x="7103679" y="6026020"/>
            <a:ext cx="32528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Min-Max Scaling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적용 데이터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3CFC76-F9CD-4D92-BF68-4967B5B56EAD}"/>
              </a:ext>
            </a:extLst>
          </p:cNvPr>
          <p:cNvSpPr txBox="1"/>
          <p:nvPr/>
        </p:nvSpPr>
        <p:spPr>
          <a:xfrm>
            <a:off x="1840071" y="6026019"/>
            <a:ext cx="325288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최종 데이터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29DFBA-C99D-4EA4-B990-72E0CC0E5EC6}"/>
              </a:ext>
            </a:extLst>
          </p:cNvPr>
          <p:cNvGrpSpPr/>
          <p:nvPr/>
        </p:nvGrpSpPr>
        <p:grpSpPr>
          <a:xfrm>
            <a:off x="3051156" y="2956102"/>
            <a:ext cx="6089687" cy="1020641"/>
            <a:chOff x="2855863" y="2915867"/>
            <a:chExt cx="6089687" cy="10206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5C41C7-E977-4CAC-91CF-C09725F5F46A}"/>
                    </a:ext>
                  </a:extLst>
                </p:cNvPr>
                <p:cNvSpPr txBox="1"/>
                <p:nvPr/>
              </p:nvSpPr>
              <p:spPr>
                <a:xfrm>
                  <a:off x="6462191" y="2930380"/>
                  <a:ext cx="2483359" cy="579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ko-KR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ko-KR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  <m:r>
                                  <a:rPr kumimoji="0" lang="en-US" altLang="ko-KR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𝑎𝑥</m:t>
                                </m:r>
                              </m:sub>
                            </m:s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ko-KR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5C41C7-E977-4CAC-91CF-C09725F5F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191" y="2930380"/>
                  <a:ext cx="2483359" cy="57906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3D84BA-0D9B-4EDB-AEA4-1EC95D016A94}"/>
                </a:ext>
              </a:extLst>
            </p:cNvPr>
            <p:cNvSpPr txBox="1"/>
            <p:nvPr/>
          </p:nvSpPr>
          <p:spPr>
            <a:xfrm>
              <a:off x="4605963" y="3659509"/>
              <a:ext cx="258948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[ Min-Max Scaling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개념과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공식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]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FB7408E-462D-4CF1-A9E2-D33E9EC97102}"/>
                </a:ext>
              </a:extLst>
            </p:cNvPr>
            <p:cNvGrpSpPr/>
            <p:nvPr/>
          </p:nvGrpSpPr>
          <p:grpSpPr>
            <a:xfrm>
              <a:off x="2855863" y="2915867"/>
              <a:ext cx="3355099" cy="560921"/>
              <a:chOff x="930721" y="3393502"/>
              <a:chExt cx="4849530" cy="801545"/>
            </a:xfrm>
          </p:grpSpPr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A65376A5-3034-4F8D-AB20-5AEEF1E0E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3501" y="3615655"/>
                <a:ext cx="3322040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872330-5138-4002-A4E1-8F2B4CDBFB92}"/>
                  </a:ext>
                </a:extLst>
              </p:cNvPr>
              <p:cNvSpPr txBox="1"/>
              <p:nvPr/>
            </p:nvSpPr>
            <p:spPr>
              <a:xfrm>
                <a:off x="930721" y="3393502"/>
                <a:ext cx="702518" cy="3958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Min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DC7EC-FC62-4F2C-AE1F-1D2A8B3D667A}"/>
                  </a:ext>
                </a:extLst>
              </p:cNvPr>
              <p:cNvSpPr txBox="1"/>
              <p:nvPr/>
            </p:nvSpPr>
            <p:spPr>
              <a:xfrm>
                <a:off x="4857801" y="3405929"/>
                <a:ext cx="922450" cy="3958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Max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AA9584FE-0C98-4FAF-BA9A-45D644199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845" y="4037948"/>
                <a:ext cx="2181218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267611A-8079-4CE0-98D8-E0FB874A7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04250" y="3706445"/>
                <a:ext cx="404692" cy="29061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5FD6A4E-87D5-4A71-8E45-9063CAC063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900" y="3681927"/>
                <a:ext cx="440729" cy="34841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7B2E0F-A6FE-477F-BD4D-DF39ABB89495}"/>
                  </a:ext>
                </a:extLst>
              </p:cNvPr>
              <p:cNvSpPr txBox="1"/>
              <p:nvPr/>
            </p:nvSpPr>
            <p:spPr>
              <a:xfrm>
                <a:off x="1607565" y="3880115"/>
                <a:ext cx="52328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0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F2C627-8784-4999-8849-0989A71C304C}"/>
                  </a:ext>
                </a:extLst>
              </p:cNvPr>
              <p:cNvSpPr txBox="1"/>
              <p:nvPr/>
            </p:nvSpPr>
            <p:spPr>
              <a:xfrm>
                <a:off x="4334521" y="3887270"/>
                <a:ext cx="52328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1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0C94DD-8A98-4F64-8AA8-5A05C86D420F}"/>
              </a:ext>
            </a:extLst>
          </p:cNvPr>
          <p:cNvSpPr/>
          <p:nvPr/>
        </p:nvSpPr>
        <p:spPr>
          <a:xfrm>
            <a:off x="5855301" y="505384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endParaRPr lang="ko-KR" altLang="en-US" sz="2400" dirty="0">
              <a:solidFill>
                <a:srgbClr val="376B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2AE100C-1801-4978-ADC6-AB65D04F81C0}"/>
              </a:ext>
            </a:extLst>
          </p:cNvPr>
          <p:cNvGrpSpPr/>
          <p:nvPr/>
        </p:nvGrpSpPr>
        <p:grpSpPr>
          <a:xfrm>
            <a:off x="5382239" y="3206786"/>
            <a:ext cx="2922907" cy="2546092"/>
            <a:chOff x="1279527" y="1713007"/>
            <a:chExt cx="2572464" cy="2414804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7DD28D4-C6D5-4174-BE07-1BFCAF1AAAC7}"/>
                </a:ext>
              </a:extLst>
            </p:cNvPr>
            <p:cNvSpPr/>
            <p:nvPr/>
          </p:nvSpPr>
          <p:spPr>
            <a:xfrm>
              <a:off x="1279527" y="1713007"/>
              <a:ext cx="2572464" cy="2414804"/>
            </a:xfrm>
            <a:prstGeom prst="rect">
              <a:avLst/>
            </a:prstGeom>
            <a:solidFill>
              <a:schemeClr val="bg2">
                <a:lumMod val="90000"/>
                <a:alpha val="51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7DA6C99-7D07-4159-878B-F29E936B4251}"/>
                </a:ext>
              </a:extLst>
            </p:cNvPr>
            <p:cNvSpPr/>
            <p:nvPr/>
          </p:nvSpPr>
          <p:spPr>
            <a:xfrm>
              <a:off x="1762702" y="1723354"/>
              <a:ext cx="1691278" cy="3502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가중치 부여 방법</a:t>
              </a:r>
              <a:endParaRPr kumimoji="0" lang="en-US" altLang="ko-KR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F20C53-7171-4824-ACBE-00C977610854}"/>
              </a:ext>
            </a:extLst>
          </p:cNvPr>
          <p:cNvSpPr/>
          <p:nvPr/>
        </p:nvSpPr>
        <p:spPr>
          <a:xfrm>
            <a:off x="1417334" y="612743"/>
            <a:ext cx="3364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normalizeH="0" baseline="0" noProof="0" dirty="0">
                <a:ln w="0"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조선일보명조" panose="02030304000000000000" pitchFamily="18" charset="-127"/>
              </a:rPr>
              <a:t>데이터 분석 진행방향</a:t>
            </a:r>
            <a:endParaRPr kumimoji="0" lang="en-US" altLang="ko-KR" sz="2000" i="0" u="none" strike="noStrike" kern="1200" normalizeH="0" baseline="0" noProof="0" dirty="0">
              <a:ln w="0"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307BBEF-E460-44DB-8FB3-CF013367FBB1}"/>
              </a:ext>
            </a:extLst>
          </p:cNvPr>
          <p:cNvGrpSpPr/>
          <p:nvPr/>
        </p:nvGrpSpPr>
        <p:grpSpPr>
          <a:xfrm>
            <a:off x="516833" y="5390890"/>
            <a:ext cx="4018630" cy="379103"/>
            <a:chOff x="-312884" y="2177570"/>
            <a:chExt cx="7714832" cy="49511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8FCCD67-1310-4A60-8681-7452CAC7ADA1}"/>
                </a:ext>
              </a:extLst>
            </p:cNvPr>
            <p:cNvSpPr/>
            <p:nvPr/>
          </p:nvSpPr>
          <p:spPr>
            <a:xfrm>
              <a:off x="-312878" y="2177570"/>
              <a:ext cx="7714826" cy="472760"/>
            </a:xfrm>
            <a:prstGeom prst="roundRect">
              <a:avLst>
                <a:gd name="adj" fmla="val 0"/>
              </a:avLst>
            </a:prstGeom>
            <a:solidFill>
              <a:srgbClr val="CFDBF1">
                <a:alpha val="81000"/>
              </a:srgbClr>
            </a:solidFill>
            <a:ln w="952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56319CA-4E2A-43DC-8AE0-8DEB6D8F42A0}"/>
                </a:ext>
              </a:extLst>
            </p:cNvPr>
            <p:cNvSpPr/>
            <p:nvPr/>
          </p:nvSpPr>
          <p:spPr>
            <a:xfrm>
              <a:off x="-312884" y="2230527"/>
              <a:ext cx="7714832" cy="44215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VIF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계수 확인을 통한</a:t>
              </a:r>
              <a:r>
                <a:rPr lang="en-US" altLang="ko-KR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유의미한 변수 선정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9A956D3-05E0-4FFF-B61E-7E02848BE9F3}"/>
              </a:ext>
            </a:extLst>
          </p:cNvPr>
          <p:cNvCxnSpPr>
            <a:cxnSpLocks/>
            <a:stCxn id="105" idx="3"/>
            <a:endCxn id="88" idx="1"/>
          </p:cNvCxnSpPr>
          <p:nvPr/>
        </p:nvCxnSpPr>
        <p:spPr>
          <a:xfrm flipV="1">
            <a:off x="3703626" y="1841969"/>
            <a:ext cx="2312803" cy="3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F81072-A646-40B0-BEBA-5D9C8A3BDA63}"/>
              </a:ext>
            </a:extLst>
          </p:cNvPr>
          <p:cNvGrpSpPr/>
          <p:nvPr/>
        </p:nvGrpSpPr>
        <p:grpSpPr>
          <a:xfrm>
            <a:off x="8897878" y="1657873"/>
            <a:ext cx="2886519" cy="1764254"/>
            <a:chOff x="8900332" y="1763295"/>
            <a:chExt cx="2886519" cy="1764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9A32B26-4296-42CB-A35E-AC2D450C6C2A}"/>
                </a:ext>
              </a:extLst>
            </p:cNvPr>
            <p:cNvGrpSpPr/>
            <p:nvPr/>
          </p:nvGrpSpPr>
          <p:grpSpPr>
            <a:xfrm>
              <a:off x="8900332" y="1763295"/>
              <a:ext cx="2886519" cy="652882"/>
              <a:chOff x="7762253" y="4198369"/>
              <a:chExt cx="3581400" cy="619215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5DE2032A-865F-4DD5-B948-23815FE3FC9B}"/>
                  </a:ext>
                </a:extLst>
              </p:cNvPr>
              <p:cNvSpPr/>
              <p:nvPr/>
            </p:nvSpPr>
            <p:spPr>
              <a:xfrm>
                <a:off x="7762253" y="4198369"/>
                <a:ext cx="3581400" cy="572100"/>
              </a:xfrm>
              <a:prstGeom prst="rect">
                <a:avLst/>
              </a:prstGeom>
              <a:solidFill>
                <a:schemeClr val="bg2">
                  <a:lumMod val="90000"/>
                  <a:alpha val="51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506841C-353A-4E62-B3CC-44B0AE318F9F}"/>
                  </a:ext>
                </a:extLst>
              </p:cNvPr>
              <p:cNvSpPr/>
              <p:nvPr/>
            </p:nvSpPr>
            <p:spPr>
              <a:xfrm>
                <a:off x="8032273" y="4204582"/>
                <a:ext cx="3041360" cy="613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전기버스 도입이 시급한 </a:t>
                </a:r>
                <a:endParaRPr kumimoji="0" lang="en-US" altLang="ko-KR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버스정류장 </a:t>
                </a:r>
                <a:r>
                  <a:rPr kumimoji="0" lang="en-US" altLang="ko-KR" b="0" i="0" u="none" strike="noStrike" kern="1200" cap="none" spc="0" normalizeH="0" baseline="0" noProof="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Top10 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선정</a:t>
                </a:r>
                <a:endParaRPr kumimoji="0" lang="en-US" altLang="ko-KR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D56BA45E-95A6-4C97-83AE-EDC2DE526F17}"/>
                </a:ext>
              </a:extLst>
            </p:cNvPr>
            <p:cNvCxnSpPr>
              <a:cxnSpLocks/>
            </p:cNvCxnSpPr>
            <p:nvPr/>
          </p:nvCxnSpPr>
          <p:spPr>
            <a:xfrm>
              <a:off x="10343592" y="2371155"/>
              <a:ext cx="0" cy="5085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C24A41B-7DDE-47EE-9C78-478DBE214228}"/>
                </a:ext>
              </a:extLst>
            </p:cNvPr>
            <p:cNvGrpSpPr/>
            <p:nvPr/>
          </p:nvGrpSpPr>
          <p:grpSpPr>
            <a:xfrm>
              <a:off x="8900332" y="2879680"/>
              <a:ext cx="2886519" cy="647869"/>
              <a:chOff x="7888222" y="4191431"/>
              <a:chExt cx="3852033" cy="626153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2ADEDE5-44F1-4DE4-AD65-875ED5E622D3}"/>
                  </a:ext>
                </a:extLst>
              </p:cNvPr>
              <p:cNvSpPr/>
              <p:nvPr/>
            </p:nvSpPr>
            <p:spPr>
              <a:xfrm>
                <a:off x="7888222" y="4191431"/>
                <a:ext cx="3851000" cy="597195"/>
              </a:xfrm>
              <a:prstGeom prst="rect">
                <a:avLst/>
              </a:prstGeom>
              <a:solidFill>
                <a:schemeClr val="bg2">
                  <a:lumMod val="90000"/>
                  <a:alpha val="51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6A6F25B2-3F7B-4626-A51B-F2B60FC54022}"/>
                  </a:ext>
                </a:extLst>
              </p:cNvPr>
              <p:cNvSpPr/>
              <p:nvPr/>
            </p:nvSpPr>
            <p:spPr>
              <a:xfrm>
                <a:off x="8032274" y="4204582"/>
                <a:ext cx="3707981" cy="61300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전기버스 도입이 시급한 </a:t>
                </a:r>
                <a:endParaRPr lang="en-US" altLang="ko-KR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버스노선 </a:t>
                </a:r>
                <a:r>
                  <a:rPr lang="en-US" altLang="ko-KR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Top10</a:t>
                </a:r>
                <a:r>
                  <a:rPr lang="ko-KR" altLang="en-US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 선정</a:t>
                </a:r>
                <a:endParaRPr kumimoji="0" lang="en-US" altLang="ko-KR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779FDFA-D1E3-4D06-ADC9-3E925513045F}"/>
              </a:ext>
            </a:extLst>
          </p:cNvPr>
          <p:cNvSpPr/>
          <p:nvPr/>
        </p:nvSpPr>
        <p:spPr>
          <a:xfrm>
            <a:off x="357683" y="2021971"/>
            <a:ext cx="4336931" cy="40611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62DBC3F-E11C-4917-99D7-74573842332A}"/>
              </a:ext>
            </a:extLst>
          </p:cNvPr>
          <p:cNvGrpSpPr/>
          <p:nvPr/>
        </p:nvGrpSpPr>
        <p:grpSpPr>
          <a:xfrm>
            <a:off x="1348669" y="1662868"/>
            <a:ext cx="2354957" cy="385652"/>
            <a:chOff x="9838146" y="4253932"/>
            <a:chExt cx="5488106" cy="686071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910F938-3823-4E8C-9AFE-40211592548E}"/>
                </a:ext>
              </a:extLst>
            </p:cNvPr>
            <p:cNvSpPr/>
            <p:nvPr/>
          </p:nvSpPr>
          <p:spPr>
            <a:xfrm>
              <a:off x="9838146" y="4253932"/>
              <a:ext cx="5488106" cy="649660"/>
            </a:xfrm>
            <a:prstGeom prst="rect">
              <a:avLst/>
            </a:prstGeom>
            <a:solidFill>
              <a:srgbClr val="376BC8">
                <a:alpha val="51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9DCFF48-721E-4412-8D16-284BB6A933F2}"/>
                </a:ext>
              </a:extLst>
            </p:cNvPr>
            <p:cNvSpPr/>
            <p:nvPr/>
          </p:nvSpPr>
          <p:spPr>
            <a:xfrm>
              <a:off x="10307214" y="4282587"/>
              <a:ext cx="4549965" cy="6574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유의미한 변수 선정</a:t>
              </a:r>
              <a:endParaRPr kumimoji="0" lang="en-US" altLang="ko-KR" b="0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E2D5240-8741-41BA-9378-9C71D1E26560}"/>
              </a:ext>
            </a:extLst>
          </p:cNvPr>
          <p:cNvSpPr/>
          <p:nvPr/>
        </p:nvSpPr>
        <p:spPr>
          <a:xfrm>
            <a:off x="5229574" y="2027001"/>
            <a:ext cx="3281827" cy="40714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4E3376-089B-456F-B73B-1EB099975F07}"/>
              </a:ext>
            </a:extLst>
          </p:cNvPr>
          <p:cNvGrpSpPr/>
          <p:nvPr/>
        </p:nvGrpSpPr>
        <p:grpSpPr>
          <a:xfrm>
            <a:off x="5399608" y="2434412"/>
            <a:ext cx="2941757" cy="389608"/>
            <a:chOff x="-312878" y="2177571"/>
            <a:chExt cx="7764579" cy="50883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9337F56-FD13-452D-B78F-022F2EEA18ED}"/>
                </a:ext>
              </a:extLst>
            </p:cNvPr>
            <p:cNvSpPr/>
            <p:nvPr/>
          </p:nvSpPr>
          <p:spPr>
            <a:xfrm>
              <a:off x="-312878" y="2177571"/>
              <a:ext cx="7714826" cy="472761"/>
            </a:xfrm>
            <a:prstGeom prst="roundRect">
              <a:avLst>
                <a:gd name="adj" fmla="val 0"/>
              </a:avLst>
            </a:prstGeom>
            <a:solidFill>
              <a:srgbClr val="D8E2F4"/>
            </a:solidFill>
            <a:ln w="952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8839F2-BDF2-4CE3-9FA6-AA4DC97C9A2D}"/>
                </a:ext>
              </a:extLst>
            </p:cNvPr>
            <p:cNvSpPr/>
            <p:nvPr/>
          </p:nvSpPr>
          <p:spPr>
            <a:xfrm>
              <a:off x="-263131" y="2204052"/>
              <a:ext cx="7714832" cy="482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군집분석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(K-means)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6F876F4-32B4-4C86-A7D1-B4135EFA595F}"/>
              </a:ext>
            </a:extLst>
          </p:cNvPr>
          <p:cNvGrpSpPr/>
          <p:nvPr/>
        </p:nvGrpSpPr>
        <p:grpSpPr>
          <a:xfrm>
            <a:off x="6016429" y="1656937"/>
            <a:ext cx="1751292" cy="370064"/>
            <a:chOff x="9838146" y="4253935"/>
            <a:chExt cx="4986044" cy="649661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DF31C2C-5A02-4665-B38C-43A235615799}"/>
                </a:ext>
              </a:extLst>
            </p:cNvPr>
            <p:cNvSpPr/>
            <p:nvPr/>
          </p:nvSpPr>
          <p:spPr>
            <a:xfrm>
              <a:off x="9838146" y="4253935"/>
              <a:ext cx="4986044" cy="649661"/>
            </a:xfrm>
            <a:prstGeom prst="rect">
              <a:avLst/>
            </a:prstGeom>
            <a:solidFill>
              <a:srgbClr val="99B4E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DE0FA1D-95EF-4764-92C2-E65C42933B0E}"/>
                </a:ext>
              </a:extLst>
            </p:cNvPr>
            <p:cNvSpPr/>
            <p:nvPr/>
          </p:nvSpPr>
          <p:spPr>
            <a:xfrm>
              <a:off x="10168719" y="4255217"/>
              <a:ext cx="4324902" cy="648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종속변수 생성</a:t>
              </a:r>
              <a:endParaRPr kumimoji="0" lang="en-US" altLang="ko-KR" b="0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62C239B0-EBD1-41B6-9E7D-713FCBB2E518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7767721" y="1838555"/>
            <a:ext cx="1130156" cy="34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A7F41ED-B82D-4423-B1C4-1CCAC4BB8B00}"/>
              </a:ext>
            </a:extLst>
          </p:cNvPr>
          <p:cNvGrpSpPr/>
          <p:nvPr/>
        </p:nvGrpSpPr>
        <p:grpSpPr>
          <a:xfrm>
            <a:off x="518946" y="2336770"/>
            <a:ext cx="4018630" cy="2681608"/>
            <a:chOff x="1285240" y="1694871"/>
            <a:chExt cx="3581400" cy="161040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CDC23-54B1-4744-A696-7F0BDC81C385}"/>
                </a:ext>
              </a:extLst>
            </p:cNvPr>
            <p:cNvSpPr/>
            <p:nvPr/>
          </p:nvSpPr>
          <p:spPr>
            <a:xfrm>
              <a:off x="1285240" y="1694871"/>
              <a:ext cx="3581400" cy="1610403"/>
            </a:xfrm>
            <a:prstGeom prst="rect">
              <a:avLst/>
            </a:prstGeom>
            <a:solidFill>
              <a:schemeClr val="bg2">
                <a:lumMod val="90000"/>
                <a:alpha val="51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61B6667-4061-4215-8C81-6180EC1CBC50}"/>
                </a:ext>
              </a:extLst>
            </p:cNvPr>
            <p:cNvSpPr/>
            <p:nvPr/>
          </p:nvSpPr>
          <p:spPr>
            <a:xfrm>
              <a:off x="1433386" y="1797593"/>
              <a:ext cx="3015021" cy="1016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2A529A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대기오염물질 데이터</a:t>
              </a:r>
              <a:endParaRPr kumimoji="0" lang="en-US" altLang="ko-KR" b="1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A529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  <a:p>
              <a:pPr marR="0" lvl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b="1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A529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  <a:p>
              <a:pPr marR="0" lvl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b="1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A529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  <a:p>
              <a:pPr marR="0" lvl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A529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b="1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2A529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버스 정류장별 혼잡도 데이터 </a:t>
              </a:r>
              <a:endParaRPr lang="en-US" altLang="ko-KR" b="1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A529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A529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D69E4E1-4495-4294-AEBD-CBABBB2E94CD}"/>
              </a:ext>
            </a:extLst>
          </p:cNvPr>
          <p:cNvGrpSpPr/>
          <p:nvPr/>
        </p:nvGrpSpPr>
        <p:grpSpPr>
          <a:xfrm>
            <a:off x="1072043" y="3997213"/>
            <a:ext cx="3191858" cy="818464"/>
            <a:chOff x="1609702" y="1602400"/>
            <a:chExt cx="2844581" cy="59277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0825C6-FFD2-42C6-AAB4-6436047FBF27}"/>
                </a:ext>
              </a:extLst>
            </p:cNvPr>
            <p:cNvSpPr/>
            <p:nvPr/>
          </p:nvSpPr>
          <p:spPr>
            <a:xfrm>
              <a:off x="1609702" y="1602400"/>
              <a:ext cx="2837788" cy="59277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71147CA-BA98-4DF0-ADD6-8973850CDD2D}"/>
                </a:ext>
              </a:extLst>
            </p:cNvPr>
            <p:cNvSpPr/>
            <p:nvPr/>
          </p:nvSpPr>
          <p:spPr>
            <a:xfrm>
              <a:off x="1696409" y="1656972"/>
              <a:ext cx="2757874" cy="490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하루에 지나가는 버스대수</a:t>
              </a:r>
              <a:r>
                <a:rPr lang="en-US" altLang="ko-KR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(Count)</a:t>
              </a:r>
            </a:p>
            <a:p>
              <a:pPr marR="0" lvl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일주일 평균 </a:t>
              </a:r>
              <a:r>
                <a:rPr lang="ko-KR" altLang="en-US" sz="1600" dirty="0" err="1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승하차</a:t>
              </a: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 인원수</a:t>
              </a:r>
              <a:r>
                <a:rPr lang="en-US" altLang="ko-KR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(Week)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 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A164AE7-6C70-4C6C-B1EE-E42481E9C7B0}"/>
              </a:ext>
            </a:extLst>
          </p:cNvPr>
          <p:cNvGrpSpPr/>
          <p:nvPr/>
        </p:nvGrpSpPr>
        <p:grpSpPr>
          <a:xfrm>
            <a:off x="1025375" y="2917255"/>
            <a:ext cx="3269024" cy="487194"/>
            <a:chOff x="3658196" y="-2201702"/>
            <a:chExt cx="3269024" cy="387054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97FAC29-75FC-4A9C-9F2B-BD5EDA167C82}"/>
                </a:ext>
              </a:extLst>
            </p:cNvPr>
            <p:cNvGrpSpPr/>
            <p:nvPr/>
          </p:nvGrpSpPr>
          <p:grpSpPr>
            <a:xfrm>
              <a:off x="3669067" y="-2201702"/>
              <a:ext cx="3225907" cy="387054"/>
              <a:chOff x="1568431" y="1589715"/>
              <a:chExt cx="2874926" cy="50614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411A0ADD-41FB-4218-BE32-61B48B0BFBD5}"/>
                  </a:ext>
                </a:extLst>
              </p:cNvPr>
              <p:cNvSpPr/>
              <p:nvPr/>
            </p:nvSpPr>
            <p:spPr>
              <a:xfrm>
                <a:off x="1605569" y="1595682"/>
                <a:ext cx="2837788" cy="50017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84B0688-0958-4947-B5AD-96CAC44681E6}"/>
                  </a:ext>
                </a:extLst>
              </p:cNvPr>
              <p:cNvSpPr/>
              <p:nvPr/>
            </p:nvSpPr>
            <p:spPr>
              <a:xfrm>
                <a:off x="1568431" y="1589715"/>
                <a:ext cx="164632" cy="3086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0" lvl="0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altLang="ko-KR" sz="1600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2C308A1F-7391-40DA-A23D-3D329C90982D}"/>
                </a:ext>
              </a:extLst>
            </p:cNvPr>
            <p:cNvSpPr/>
            <p:nvPr/>
          </p:nvSpPr>
          <p:spPr>
            <a:xfrm>
              <a:off x="3658196" y="-2140376"/>
              <a:ext cx="3269024" cy="268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PM10, PM2.5, CO, O</a:t>
              </a:r>
              <a:r>
                <a:rPr lang="en-US" altLang="ko-KR" sz="1600" baseline="-25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3</a:t>
              </a:r>
              <a:r>
                <a:rPr lang="en-US" altLang="ko-KR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NO</a:t>
              </a:r>
              <a:r>
                <a:rPr lang="en-US" altLang="ko-KR" sz="1600" baseline="-250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2</a:t>
              </a:r>
              <a:r>
                <a:rPr lang="en-US" altLang="ko-KR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SO</a:t>
              </a:r>
              <a:endParaRPr lang="ko-KR" altLang="en-US" sz="16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57373DE-DF33-4075-ACD5-7F22DFEB763A}"/>
              </a:ext>
            </a:extLst>
          </p:cNvPr>
          <p:cNvGrpSpPr/>
          <p:nvPr/>
        </p:nvGrpSpPr>
        <p:grpSpPr>
          <a:xfrm>
            <a:off x="5474883" y="3587027"/>
            <a:ext cx="2734243" cy="2013690"/>
            <a:chOff x="1568431" y="1589715"/>
            <a:chExt cx="2874926" cy="5061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A050FA8-EFDE-4CFF-88E7-392CA7629EDC}"/>
                </a:ext>
              </a:extLst>
            </p:cNvPr>
            <p:cNvSpPr/>
            <p:nvPr/>
          </p:nvSpPr>
          <p:spPr>
            <a:xfrm>
              <a:off x="1605569" y="1595682"/>
              <a:ext cx="2837788" cy="5001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8C07B8-FB67-40B1-9904-24E0CB416A31}"/>
                </a:ext>
              </a:extLst>
            </p:cNvPr>
            <p:cNvSpPr/>
            <p:nvPr/>
          </p:nvSpPr>
          <p:spPr>
            <a:xfrm>
              <a:off x="1568431" y="1589715"/>
              <a:ext cx="164632" cy="308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9560D5F-2258-4B80-B0BB-745B51FBE2D0}"/>
              </a:ext>
            </a:extLst>
          </p:cNvPr>
          <p:cNvCxnSpPr>
            <a:cxnSpLocks/>
            <a:stCxn id="53" idx="2"/>
            <a:endCxn id="51" idx="0"/>
          </p:cNvCxnSpPr>
          <p:nvPr/>
        </p:nvCxnSpPr>
        <p:spPr>
          <a:xfrm flipH="1">
            <a:off x="2526150" y="5018378"/>
            <a:ext cx="2111" cy="372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6D33DED-A98F-4F33-8FBA-C0BF0797044C}"/>
              </a:ext>
            </a:extLst>
          </p:cNvPr>
          <p:cNvGrpSpPr/>
          <p:nvPr/>
        </p:nvGrpSpPr>
        <p:grpSpPr>
          <a:xfrm>
            <a:off x="5661522" y="3727538"/>
            <a:ext cx="2396285" cy="1790212"/>
            <a:chOff x="5466876" y="4093962"/>
            <a:chExt cx="2962822" cy="1790212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F06A2DA-42F8-41A7-B1D6-8A4946899186}"/>
                </a:ext>
              </a:extLst>
            </p:cNvPr>
            <p:cNvGrpSpPr/>
            <p:nvPr/>
          </p:nvGrpSpPr>
          <p:grpSpPr>
            <a:xfrm>
              <a:off x="5466876" y="5514842"/>
              <a:ext cx="2922907" cy="369332"/>
              <a:chOff x="-312878" y="2175580"/>
              <a:chExt cx="7714826" cy="482351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0B47AF8F-E64E-40C8-AC2A-CFE94DADD21B}"/>
                  </a:ext>
                </a:extLst>
              </p:cNvPr>
              <p:cNvSpPr/>
              <p:nvPr/>
            </p:nvSpPr>
            <p:spPr>
              <a:xfrm>
                <a:off x="-312878" y="2177570"/>
                <a:ext cx="7714826" cy="472760"/>
              </a:xfrm>
              <a:prstGeom prst="roundRect">
                <a:avLst>
                  <a:gd name="adj" fmla="val 0"/>
                </a:avLst>
              </a:prstGeom>
              <a:solidFill>
                <a:srgbClr val="D8E2F4"/>
              </a:solidFill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5F427A38-0EF6-4F48-A092-2E051240B787}"/>
                  </a:ext>
                </a:extLst>
              </p:cNvPr>
              <p:cNvSpPr/>
              <p:nvPr/>
            </p:nvSpPr>
            <p:spPr>
              <a:xfrm>
                <a:off x="46786" y="2175580"/>
                <a:ext cx="6954152" cy="482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요인분석</a:t>
                </a:r>
                <a:endParaRPr kumimoji="0" lang="en-US" altLang="ko-KR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5D18AA17-DD03-478F-BF42-99B380F0BD66}"/>
                </a:ext>
              </a:extLst>
            </p:cNvPr>
            <p:cNvGrpSpPr/>
            <p:nvPr/>
          </p:nvGrpSpPr>
          <p:grpSpPr>
            <a:xfrm>
              <a:off x="5487941" y="4802213"/>
              <a:ext cx="2941757" cy="389609"/>
              <a:chOff x="-312878" y="2177571"/>
              <a:chExt cx="7764578" cy="508834"/>
            </a:xfrm>
          </p:grpSpPr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879321D1-9EDA-4A70-9DAF-C9282B27106E}"/>
                  </a:ext>
                </a:extLst>
              </p:cNvPr>
              <p:cNvSpPr/>
              <p:nvPr/>
            </p:nvSpPr>
            <p:spPr>
              <a:xfrm>
                <a:off x="-312878" y="2177571"/>
                <a:ext cx="7714826" cy="472761"/>
              </a:xfrm>
              <a:prstGeom prst="roundRect">
                <a:avLst>
                  <a:gd name="adj" fmla="val 0"/>
                </a:avLst>
              </a:prstGeom>
              <a:solidFill>
                <a:srgbClr val="D8E2F4"/>
              </a:solidFill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CF757B1A-0884-4288-B52A-8C37A31FE57D}"/>
                  </a:ext>
                </a:extLst>
              </p:cNvPr>
              <p:cNvSpPr/>
              <p:nvPr/>
            </p:nvSpPr>
            <p:spPr>
              <a:xfrm>
                <a:off x="-263131" y="2204054"/>
                <a:ext cx="7714831" cy="482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회귀분석     </a:t>
                </a:r>
                <a:endParaRPr kumimoji="0" lang="en-US" altLang="ko-KR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76262E8A-3139-485F-8639-A7CE5E711579}"/>
                </a:ext>
              </a:extLst>
            </p:cNvPr>
            <p:cNvGrpSpPr/>
            <p:nvPr/>
          </p:nvGrpSpPr>
          <p:grpSpPr>
            <a:xfrm>
              <a:off x="5469091" y="4093962"/>
              <a:ext cx="2941757" cy="389610"/>
              <a:chOff x="-312878" y="2177569"/>
              <a:chExt cx="7764579" cy="508834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1B5BABEB-B82B-43C2-8DD3-ECFE429E33CD}"/>
                  </a:ext>
                </a:extLst>
              </p:cNvPr>
              <p:cNvSpPr/>
              <p:nvPr/>
            </p:nvSpPr>
            <p:spPr>
              <a:xfrm>
                <a:off x="-312878" y="2177569"/>
                <a:ext cx="7714827" cy="472761"/>
              </a:xfrm>
              <a:prstGeom prst="roundRect">
                <a:avLst>
                  <a:gd name="adj" fmla="val 0"/>
                </a:avLst>
              </a:prstGeom>
              <a:solidFill>
                <a:srgbClr val="D8E2F4"/>
              </a:solidFill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5CB6097E-8718-4E6B-8E0C-898167DDA91D}"/>
                  </a:ext>
                </a:extLst>
              </p:cNvPr>
              <p:cNvSpPr/>
              <p:nvPr/>
            </p:nvSpPr>
            <p:spPr>
              <a:xfrm>
                <a:off x="-263131" y="2204052"/>
                <a:ext cx="7714832" cy="482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조선일보명조" panose="02030304000000000000" pitchFamily="18" charset="-127"/>
                  </a:rPr>
                  <a:t>상관분석 </a:t>
                </a:r>
                <a:endParaRPr kumimoji="0" lang="en-US" altLang="ko-KR" b="0" i="0" u="none" strike="noStrike" kern="1200" cap="none" spc="0" normalizeH="0" baseline="0" noProof="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847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F20C53-7171-4824-ACBE-00C977610854}"/>
              </a:ext>
            </a:extLst>
          </p:cNvPr>
          <p:cNvSpPr/>
          <p:nvPr/>
        </p:nvSpPr>
        <p:spPr>
          <a:xfrm>
            <a:off x="1417334" y="612743"/>
            <a:ext cx="3364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조선일보명조" panose="02030304000000000000" pitchFamily="18" charset="-127"/>
              </a:rPr>
              <a:t>유의미한 변수 선정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262626">
                    <a:alpha val="0"/>
                  </a:srgbClr>
                </a:solidFill>
              </a:ln>
              <a:solidFill>
                <a:prstClr val="black"/>
              </a:solidFill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DB07009-94E8-4668-A708-CD6D6FD448A3}"/>
              </a:ext>
            </a:extLst>
          </p:cNvPr>
          <p:cNvSpPr/>
          <p:nvPr/>
        </p:nvSpPr>
        <p:spPr>
          <a:xfrm>
            <a:off x="1125363" y="4624142"/>
            <a:ext cx="1035543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대기오염물질데이터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(PM10, PM2.5, CO, O3, NO2, SO2)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와 버스정류장별 데이터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(Week, count)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에서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종속변수 생성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변수 간 독립성을 확인하기 위해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다중공선성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존재 여부 확인이 필요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변수들의 </a:t>
            </a:r>
            <a:r>
              <a:rPr lang="ko-KR" altLang="en-US" sz="16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분산팽창요인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(VIF)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계수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확인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VIF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계수가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높은 변수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(CO)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를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제거</a:t>
            </a:r>
            <a:endParaRPr lang="en-US" altLang="ko-KR" sz="1600" dirty="0">
              <a:solidFill>
                <a:srgbClr val="376B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415EF3-D8C9-4256-A4D1-69C6A5E58A68}"/>
              </a:ext>
            </a:extLst>
          </p:cNvPr>
          <p:cNvGrpSpPr/>
          <p:nvPr/>
        </p:nvGrpSpPr>
        <p:grpSpPr>
          <a:xfrm>
            <a:off x="1080042" y="1364826"/>
            <a:ext cx="3103574" cy="406989"/>
            <a:chOff x="1080042" y="1364826"/>
            <a:chExt cx="3103574" cy="40698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0B19F8-4B78-4EEB-82DC-D800A28EABC8}"/>
                </a:ext>
              </a:extLst>
            </p:cNvPr>
            <p:cNvSpPr txBox="1"/>
            <p:nvPr/>
          </p:nvSpPr>
          <p:spPr>
            <a:xfrm>
              <a:off x="1258831" y="1371705"/>
              <a:ext cx="2924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다중공선성</a:t>
              </a:r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존재 여부 확인 </a:t>
              </a: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0B1A19E-B86C-4F2F-B437-A901F4379131}"/>
                </a:ext>
              </a:extLst>
            </p:cNvPr>
            <p:cNvGrpSpPr/>
            <p:nvPr/>
          </p:nvGrpSpPr>
          <p:grpSpPr>
            <a:xfrm>
              <a:off x="1080042" y="1364826"/>
              <a:ext cx="215173" cy="349702"/>
              <a:chOff x="398044" y="1163584"/>
              <a:chExt cx="215173" cy="34970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D41F5DD-455C-44A6-A6F9-B24922EADAA0}"/>
                  </a:ext>
                </a:extLst>
              </p:cNvPr>
              <p:cNvSpPr txBox="1"/>
              <p:nvPr/>
            </p:nvSpPr>
            <p:spPr>
              <a:xfrm>
                <a:off x="540449" y="1163584"/>
                <a:ext cx="72768" cy="349702"/>
              </a:xfrm>
              <a:prstGeom prst="rect">
                <a:avLst/>
              </a:prstGeom>
              <a:noFill/>
              <a:ln>
                <a:solidFill>
                  <a:schemeClr val="accent1">
                    <a:alpha val="0"/>
                  </a:schemeClr>
                </a:solidFill>
              </a:ln>
            </p:spPr>
            <p:txBody>
              <a:bodyPr wrap="none" lIns="36000" tIns="36000" rIns="36000" bIns="36000" rtlCol="0">
                <a:spAutoFit/>
              </a:bodyPr>
              <a:lstStyle/>
              <a:p>
                <a:endParaRPr lang="en-US" altLang="ko-KR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65632064-ECE4-42B4-AB33-EC25121F6313}"/>
                  </a:ext>
                </a:extLst>
              </p:cNvPr>
              <p:cNvGrpSpPr/>
              <p:nvPr/>
            </p:nvGrpSpPr>
            <p:grpSpPr>
              <a:xfrm>
                <a:off x="398044" y="1218475"/>
                <a:ext cx="90651" cy="257176"/>
                <a:chOff x="4357679" y="2852738"/>
                <a:chExt cx="102402" cy="290513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3B2ED589-6544-47BA-AD13-8E55417B4A9E}"/>
                    </a:ext>
                  </a:extLst>
                </p:cNvPr>
                <p:cNvSpPr/>
                <p:nvPr/>
              </p:nvSpPr>
              <p:spPr>
                <a:xfrm>
                  <a:off x="4357688" y="2852738"/>
                  <a:ext cx="102393" cy="102393"/>
                </a:xfrm>
                <a:prstGeom prst="rect">
                  <a:avLst/>
                </a:prstGeom>
                <a:solidFill>
                  <a:srgbClr val="3F71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F1DEC2D1-ABAA-437C-935B-1A0EDB6F1CAD}"/>
                    </a:ext>
                  </a:extLst>
                </p:cNvPr>
                <p:cNvSpPr/>
                <p:nvPr/>
              </p:nvSpPr>
              <p:spPr>
                <a:xfrm>
                  <a:off x="4357679" y="2955132"/>
                  <a:ext cx="102393" cy="188119"/>
                </a:xfrm>
                <a:prstGeom prst="rect">
                  <a:avLst/>
                </a:prstGeom>
                <a:solidFill>
                  <a:srgbClr val="0351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graphicFrame>
        <p:nvGraphicFramePr>
          <p:cNvPr id="34" name="표 16">
            <a:extLst>
              <a:ext uri="{FF2B5EF4-FFF2-40B4-BE49-F238E27FC236}">
                <a16:creationId xmlns:a16="http://schemas.microsoft.com/office/drawing/2014/main" id="{4578CD7D-497A-4F17-84F2-84F4871632D9}"/>
              </a:ext>
            </a:extLst>
          </p:cNvPr>
          <p:cNvGraphicFramePr>
            <a:graphicFrameLocks noGrp="1"/>
          </p:cNvGraphicFramePr>
          <p:nvPr/>
        </p:nvGraphicFramePr>
        <p:xfrm>
          <a:off x="5836745" y="1844661"/>
          <a:ext cx="2361558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779">
                  <a:extLst>
                    <a:ext uri="{9D8B030D-6E8A-4147-A177-3AD203B41FA5}">
                      <a16:colId xmlns:a16="http://schemas.microsoft.com/office/drawing/2014/main" val="2646173122"/>
                    </a:ext>
                  </a:extLst>
                </a:gridCol>
                <a:gridCol w="1180779">
                  <a:extLst>
                    <a:ext uri="{9D8B030D-6E8A-4147-A177-3AD203B41FA5}">
                      <a16:colId xmlns:a16="http://schemas.microsoft.com/office/drawing/2014/main" val="40192345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VIF Factor</a:t>
                      </a:r>
                      <a:endParaRPr lang="ko-KR" altLang="en-US" sz="12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991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2.05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3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count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2.97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420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pm10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19.72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607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pm2.5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9.84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862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65.00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99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22.35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01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22.89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48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SO2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28.11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8889904"/>
                  </a:ext>
                </a:extLst>
              </a:tr>
            </a:tbl>
          </a:graphicData>
        </a:graphic>
      </p:graphicFrame>
      <p:graphicFrame>
        <p:nvGraphicFramePr>
          <p:cNvPr id="35" name="표 16">
            <a:extLst>
              <a:ext uri="{FF2B5EF4-FFF2-40B4-BE49-F238E27FC236}">
                <a16:creationId xmlns:a16="http://schemas.microsoft.com/office/drawing/2014/main" id="{F491B5D9-A40A-4858-A314-10A680460B15}"/>
              </a:ext>
            </a:extLst>
          </p:cNvPr>
          <p:cNvGraphicFramePr>
            <a:graphicFrameLocks noGrp="1"/>
          </p:cNvGraphicFramePr>
          <p:nvPr/>
        </p:nvGraphicFramePr>
        <p:xfrm>
          <a:off x="8809237" y="1844661"/>
          <a:ext cx="236155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0779">
                  <a:extLst>
                    <a:ext uri="{9D8B030D-6E8A-4147-A177-3AD203B41FA5}">
                      <a16:colId xmlns:a16="http://schemas.microsoft.com/office/drawing/2014/main" val="2646173122"/>
                    </a:ext>
                  </a:extLst>
                </a:gridCol>
                <a:gridCol w="1180779">
                  <a:extLst>
                    <a:ext uri="{9D8B030D-6E8A-4147-A177-3AD203B41FA5}">
                      <a16:colId xmlns:a16="http://schemas.microsoft.com/office/drawing/2014/main" val="40192345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VIF Factor</a:t>
                      </a:r>
                      <a:endParaRPr lang="ko-KR" altLang="en-US" sz="12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991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2.05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3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count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2.97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420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pm10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18.51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607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pm2.5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8.36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862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6.02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99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19.25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01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SO2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13.94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48068"/>
                  </a:ext>
                </a:extLst>
              </a:tr>
            </a:tbl>
          </a:graphicData>
        </a:graphic>
      </p:graphicFrame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6DDD943-4374-423C-81B5-4749002485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07186" y="2672011"/>
            <a:ext cx="2111" cy="372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61C35F-7B3E-4CD9-90E5-CF3B3C6FE77A}"/>
              </a:ext>
            </a:extLst>
          </p:cNvPr>
          <p:cNvSpPr/>
          <p:nvPr/>
        </p:nvSpPr>
        <p:spPr>
          <a:xfrm>
            <a:off x="8197434" y="2480949"/>
            <a:ext cx="66909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CO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제거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423C6E-B73F-407E-B8F4-58CA94229A50}"/>
              </a:ext>
            </a:extLst>
          </p:cNvPr>
          <p:cNvSpPr/>
          <p:nvPr/>
        </p:nvSpPr>
        <p:spPr>
          <a:xfrm>
            <a:off x="5836745" y="3223742"/>
            <a:ext cx="2360689" cy="2566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95E1330-A7BB-417B-9BE2-2D8DE86C3FB1}"/>
              </a:ext>
            </a:extLst>
          </p:cNvPr>
          <p:cNvGrpSpPr/>
          <p:nvPr/>
        </p:nvGrpSpPr>
        <p:grpSpPr>
          <a:xfrm>
            <a:off x="1021205" y="2043009"/>
            <a:ext cx="4094124" cy="2394429"/>
            <a:chOff x="980050" y="3850609"/>
            <a:chExt cx="4094124" cy="239442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238739F-B640-4C25-B6A0-6F560C005BFF}"/>
                </a:ext>
              </a:extLst>
            </p:cNvPr>
            <p:cNvSpPr/>
            <p:nvPr/>
          </p:nvSpPr>
          <p:spPr>
            <a:xfrm>
              <a:off x="1070693" y="4377732"/>
              <a:ext cx="364234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VIF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값이 큰 변수를 제거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후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,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      남아있는 변수 각각의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VIF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변화를 확인 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1414B43-AC06-42B7-92A9-B8399A74B469}"/>
                    </a:ext>
                  </a:extLst>
                </p:cNvPr>
                <p:cNvSpPr/>
                <p:nvPr/>
              </p:nvSpPr>
              <p:spPr>
                <a:xfrm>
                  <a:off x="1712605" y="5243851"/>
                  <a:ext cx="2606978" cy="6883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𝑉𝐼𝐹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1414B43-AC06-42B7-92A9-B8399A74B4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605" y="5243851"/>
                  <a:ext cx="2606978" cy="6883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BD9AA2F-61CF-43DA-808B-CAED1B5AFE88}"/>
                </a:ext>
              </a:extLst>
            </p:cNvPr>
            <p:cNvSpPr/>
            <p:nvPr/>
          </p:nvSpPr>
          <p:spPr>
            <a:xfrm>
              <a:off x="980050" y="4215794"/>
              <a:ext cx="4094124" cy="202924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9B0C943-26E9-4845-809E-4D990CB4BF05}"/>
                </a:ext>
              </a:extLst>
            </p:cNvPr>
            <p:cNvSpPr/>
            <p:nvPr/>
          </p:nvSpPr>
          <p:spPr>
            <a:xfrm>
              <a:off x="980050" y="3850609"/>
              <a:ext cx="4094124" cy="365185"/>
            </a:xfrm>
            <a:prstGeom prst="rect">
              <a:avLst/>
            </a:prstGeom>
            <a:solidFill>
              <a:srgbClr val="D8E2F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F4D3DB5-C881-48B9-9FFA-6C5E22FF937F}"/>
                </a:ext>
              </a:extLst>
            </p:cNvPr>
            <p:cNvSpPr/>
            <p:nvPr/>
          </p:nvSpPr>
          <p:spPr>
            <a:xfrm>
              <a:off x="1513183" y="3877240"/>
              <a:ext cx="30058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VIF (Variation Inflation Factor)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6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F20C53-7171-4824-ACBE-00C977610854}"/>
              </a:ext>
            </a:extLst>
          </p:cNvPr>
          <p:cNvSpPr/>
          <p:nvPr/>
        </p:nvSpPr>
        <p:spPr>
          <a:xfrm>
            <a:off x="1417334" y="612743"/>
            <a:ext cx="3364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조선일보명조" panose="02030304000000000000" pitchFamily="18" charset="-127"/>
              </a:rPr>
              <a:t>종속변수 생성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262626">
                    <a:alpha val="0"/>
                  </a:srgbClr>
                </a:solidFill>
              </a:ln>
              <a:solidFill>
                <a:prstClr val="black"/>
              </a:solidFill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DB07009-94E8-4668-A708-CD6D6FD448A3}"/>
              </a:ext>
            </a:extLst>
          </p:cNvPr>
          <p:cNvSpPr/>
          <p:nvPr/>
        </p:nvSpPr>
        <p:spPr>
          <a:xfrm>
            <a:off x="1258831" y="2202983"/>
            <a:ext cx="4392549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선정된 변수를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통해 군집분석을 적용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최적의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K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값을 찾기 위해 실루엣 기법 사용</a:t>
            </a:r>
            <a:endParaRPr lang="en-US" altLang="ko-KR" sz="1600" dirty="0">
              <a:solidFill>
                <a:srgbClr val="0351A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         </a:t>
            </a: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K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값을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부터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20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까지 반복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  </a:t>
            </a: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</a:t>
            </a: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K=4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일 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실루엣 점수가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가장 높음을 확인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변수 간 군집이 잘 형성되지 못함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결과적으로 종속변수 생성이 어려움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0B19F8-4B78-4EEB-82DC-D800A28EABC8}"/>
              </a:ext>
            </a:extLst>
          </p:cNvPr>
          <p:cNvSpPr txBox="1"/>
          <p:nvPr/>
        </p:nvSpPr>
        <p:spPr>
          <a:xfrm>
            <a:off x="1258831" y="1371705"/>
            <a:ext cx="3915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군집분석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(K-means Clustering)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B1DFDF1-16A8-4086-B36C-9F6E452C5280}"/>
              </a:ext>
            </a:extLst>
          </p:cNvPr>
          <p:cNvGrpSpPr/>
          <p:nvPr/>
        </p:nvGrpSpPr>
        <p:grpSpPr>
          <a:xfrm>
            <a:off x="1080042" y="1364826"/>
            <a:ext cx="215173" cy="349702"/>
            <a:chOff x="398044" y="1163584"/>
            <a:chExt cx="215173" cy="34970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765571F-3687-4D93-8B1A-DF6F939DA819}"/>
                </a:ext>
              </a:extLst>
            </p:cNvPr>
            <p:cNvSpPr txBox="1"/>
            <p:nvPr/>
          </p:nvSpPr>
          <p:spPr>
            <a:xfrm>
              <a:off x="540449" y="1163584"/>
              <a:ext cx="7276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endParaRPr lang="en-US" altLang="ko-KR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3E87641-4635-4485-979E-B5FA849CDEEC}"/>
                </a:ext>
              </a:extLst>
            </p:cNvPr>
            <p:cNvGrpSpPr/>
            <p:nvPr/>
          </p:nvGrpSpPr>
          <p:grpSpPr>
            <a:xfrm>
              <a:off x="398044" y="1218475"/>
              <a:ext cx="90651" cy="257176"/>
              <a:chOff x="4357679" y="2852738"/>
              <a:chExt cx="102402" cy="29051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A11293A4-D4B1-4BE2-9328-6FBAE1DE7372}"/>
                  </a:ext>
                </a:extLst>
              </p:cNvPr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41870DA-EDC9-4F22-8789-DDA2F18C5610}"/>
                  </a:ext>
                </a:extLst>
              </p:cNvPr>
              <p:cNvSpPr/>
              <p:nvPr/>
            </p:nvSpPr>
            <p:spPr>
              <a:xfrm>
                <a:off x="4357679" y="2955132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768DEFE-6D86-4686-BA1E-517EED5F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20" y="2202983"/>
            <a:ext cx="4392549" cy="29854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766C4C-CD75-47EA-8702-4E628E579C17}"/>
              </a:ext>
            </a:extLst>
          </p:cNvPr>
          <p:cNvSpPr/>
          <p:nvPr/>
        </p:nvSpPr>
        <p:spPr>
          <a:xfrm>
            <a:off x="7481581" y="5237577"/>
            <a:ext cx="2503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[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 Clustering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(K=4)]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863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179A82A-126E-40ED-9A80-74BA7A124BD5}"/>
              </a:ext>
            </a:extLst>
          </p:cNvPr>
          <p:cNvSpPr/>
          <p:nvPr/>
        </p:nvSpPr>
        <p:spPr>
          <a:xfrm>
            <a:off x="1080041" y="4518236"/>
            <a:ext cx="9659727" cy="789139"/>
          </a:xfrm>
          <a:prstGeom prst="roundRect">
            <a:avLst>
              <a:gd name="adj" fmla="val 0"/>
            </a:avLst>
          </a:prstGeom>
          <a:solidFill>
            <a:srgbClr val="ECF1FA"/>
          </a:solidFill>
          <a:ln w="952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21CEFD4-4227-4368-A1A4-F9E2AD2EA205}"/>
              </a:ext>
            </a:extLst>
          </p:cNvPr>
          <p:cNvSpPr/>
          <p:nvPr/>
        </p:nvSpPr>
        <p:spPr>
          <a:xfrm>
            <a:off x="1080042" y="1907616"/>
            <a:ext cx="9659727" cy="1970595"/>
          </a:xfrm>
          <a:prstGeom prst="roundRect">
            <a:avLst>
              <a:gd name="adj" fmla="val 0"/>
            </a:avLst>
          </a:prstGeom>
          <a:solidFill>
            <a:srgbClr val="ECF1FA"/>
          </a:solidFill>
          <a:ln w="952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F20C53-7171-4824-ACBE-00C977610854}"/>
              </a:ext>
            </a:extLst>
          </p:cNvPr>
          <p:cNvSpPr/>
          <p:nvPr/>
        </p:nvSpPr>
        <p:spPr>
          <a:xfrm>
            <a:off x="1417334" y="612743"/>
            <a:ext cx="3364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조선일보명조" panose="02030304000000000000" pitchFamily="18" charset="-127"/>
              </a:rPr>
              <a:t>종속변수 생성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262626">
                    <a:alpha val="0"/>
                  </a:srgbClr>
                </a:solidFill>
              </a:ln>
              <a:solidFill>
                <a:prstClr val="black"/>
              </a:solidFill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A69EDF-6816-4178-ABEA-DA2C8CB89087}"/>
              </a:ext>
            </a:extLst>
          </p:cNvPr>
          <p:cNvSpPr/>
          <p:nvPr/>
        </p:nvSpPr>
        <p:spPr>
          <a:xfrm>
            <a:off x="1432536" y="3904720"/>
            <a:ext cx="3634328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종속변수의 값을 사전에 알고 있어야 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50EDE1-E525-4912-BBC0-489289536744}"/>
              </a:ext>
            </a:extLst>
          </p:cNvPr>
          <p:cNvSpPr txBox="1"/>
          <p:nvPr/>
        </p:nvSpPr>
        <p:spPr>
          <a:xfrm>
            <a:off x="1258831" y="1371705"/>
            <a:ext cx="292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 부여방법 선정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500460E-5830-4B94-9A65-BB5C3AE10E61}"/>
              </a:ext>
            </a:extLst>
          </p:cNvPr>
          <p:cNvGrpSpPr/>
          <p:nvPr/>
        </p:nvGrpSpPr>
        <p:grpSpPr>
          <a:xfrm>
            <a:off x="1080042" y="1364826"/>
            <a:ext cx="215173" cy="349702"/>
            <a:chOff x="398044" y="1163584"/>
            <a:chExt cx="215173" cy="34970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D91FC3-DE31-45A8-946B-5FB9E429D2BA}"/>
                </a:ext>
              </a:extLst>
            </p:cNvPr>
            <p:cNvSpPr txBox="1"/>
            <p:nvPr/>
          </p:nvSpPr>
          <p:spPr>
            <a:xfrm>
              <a:off x="540449" y="1163584"/>
              <a:ext cx="7276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endParaRPr lang="en-US" altLang="ko-KR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DC63509-93FE-4EF8-8909-D1C6D6F0C1C8}"/>
                </a:ext>
              </a:extLst>
            </p:cNvPr>
            <p:cNvGrpSpPr/>
            <p:nvPr/>
          </p:nvGrpSpPr>
          <p:grpSpPr>
            <a:xfrm>
              <a:off x="398044" y="1218475"/>
              <a:ext cx="90651" cy="257176"/>
              <a:chOff x="4357679" y="2852738"/>
              <a:chExt cx="102402" cy="29051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24011F9-75C5-42F2-8BEE-AD705E6E8744}"/>
                  </a:ext>
                </a:extLst>
              </p:cNvPr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E23B6E6-9C36-4957-8043-4269B23918B5}"/>
                  </a:ext>
                </a:extLst>
              </p:cNvPr>
              <p:cNvSpPr/>
              <p:nvPr/>
            </p:nvSpPr>
            <p:spPr>
              <a:xfrm>
                <a:off x="4357679" y="2955132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5FA2F6-6A27-4BE4-BD35-6918B1B60025}"/>
              </a:ext>
            </a:extLst>
          </p:cNvPr>
          <p:cNvGrpSpPr/>
          <p:nvPr/>
        </p:nvGrpSpPr>
        <p:grpSpPr>
          <a:xfrm>
            <a:off x="1452223" y="1946888"/>
            <a:ext cx="7853216" cy="1865577"/>
            <a:chOff x="1523999" y="1889685"/>
            <a:chExt cx="7853216" cy="186557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BA2E169-638E-452B-93A0-77356BE33594}"/>
                </a:ext>
              </a:extLst>
            </p:cNvPr>
            <p:cNvGrpSpPr/>
            <p:nvPr/>
          </p:nvGrpSpPr>
          <p:grpSpPr>
            <a:xfrm>
              <a:off x="1523999" y="2658542"/>
              <a:ext cx="4094124" cy="376211"/>
              <a:chOff x="1371599" y="1845150"/>
              <a:chExt cx="4094124" cy="37621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ECD391-4B68-4663-8D47-9501CD459166}"/>
                  </a:ext>
                </a:extLst>
              </p:cNvPr>
              <p:cNvSpPr txBox="1"/>
              <p:nvPr/>
            </p:nvSpPr>
            <p:spPr>
              <a:xfrm>
                <a:off x="1550388" y="1852029"/>
                <a:ext cx="3915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회귀분석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16806B5-1EB6-4094-AE14-9A872F6D48BB}"/>
                  </a:ext>
                </a:extLst>
              </p:cNvPr>
              <p:cNvGrpSpPr/>
              <p:nvPr/>
            </p:nvGrpSpPr>
            <p:grpSpPr>
              <a:xfrm>
                <a:off x="1371599" y="1845150"/>
                <a:ext cx="215173" cy="349702"/>
                <a:chOff x="398044" y="1163584"/>
                <a:chExt cx="215173" cy="34970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E781219-D08B-4210-AA65-7755B46F7CC1}"/>
                    </a:ext>
                  </a:extLst>
                </p:cNvPr>
                <p:cNvSpPr txBox="1"/>
                <p:nvPr/>
              </p:nvSpPr>
              <p:spPr>
                <a:xfrm>
                  <a:off x="540449" y="1163584"/>
                  <a:ext cx="72768" cy="349702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alpha val="0"/>
                    </a:schemeClr>
                  </a:solidFill>
                </a:ln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endParaRPr lang="en-US" altLang="ko-KR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6E162E9-3806-4D98-8B66-744CA5DF8CB8}"/>
                    </a:ext>
                  </a:extLst>
                </p:cNvPr>
                <p:cNvGrpSpPr/>
                <p:nvPr/>
              </p:nvGrpSpPr>
              <p:grpSpPr>
                <a:xfrm>
                  <a:off x="398044" y="1218475"/>
                  <a:ext cx="90651" cy="257176"/>
                  <a:chOff x="4357679" y="2852738"/>
                  <a:chExt cx="102402" cy="290513"/>
                </a:xfrm>
              </p:grpSpPr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C2EEBF6F-89E9-4C7D-8235-A94721263227}"/>
                      </a:ext>
                    </a:extLst>
                  </p:cNvPr>
                  <p:cNvSpPr/>
                  <p:nvPr/>
                </p:nvSpPr>
                <p:spPr>
                  <a:xfrm>
                    <a:off x="4357688" y="2852738"/>
                    <a:ext cx="102393" cy="102393"/>
                  </a:xfrm>
                  <a:prstGeom prst="rect">
                    <a:avLst/>
                  </a:prstGeom>
                  <a:solidFill>
                    <a:srgbClr val="3F71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2DB55BC3-73B7-4FB3-BAD9-41C104A6A6FE}"/>
                      </a:ext>
                    </a:extLst>
                  </p:cNvPr>
                  <p:cNvSpPr/>
                  <p:nvPr/>
                </p:nvSpPr>
                <p:spPr>
                  <a:xfrm>
                    <a:off x="4357679" y="2955132"/>
                    <a:ext cx="102393" cy="188119"/>
                  </a:xfrm>
                  <a:prstGeom prst="rect">
                    <a:avLst/>
                  </a:prstGeom>
                  <a:solidFill>
                    <a:srgbClr val="0351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2BE1D6-F02D-4B70-8BC6-105FAC753C6A}"/>
                </a:ext>
              </a:extLst>
            </p:cNvPr>
            <p:cNvSpPr/>
            <p:nvPr/>
          </p:nvSpPr>
          <p:spPr>
            <a:xfrm>
              <a:off x="1935754" y="2159076"/>
              <a:ext cx="692208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종속변수와 독립변수들 간의 상관분석을 실시하여 상관계수 값을 가중치로 설정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179DDE0-678D-4281-9E8F-445021156A56}"/>
                </a:ext>
              </a:extLst>
            </p:cNvPr>
            <p:cNvSpPr/>
            <p:nvPr/>
          </p:nvSpPr>
          <p:spPr>
            <a:xfrm>
              <a:off x="1935754" y="2955043"/>
              <a:ext cx="7441461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가중치 부여 대상인 지표를 독립변수로 지정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해당지표의 상위 항목을 종속변수로 지정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회귀분석을 실시하여 추정되는 회귀계수 값을 가중치로 설정</a:t>
              </a:r>
              <a:r>
                <a:rPr lang="en-US" altLang="ko-KR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endPara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C067F85-A8F5-454F-90D4-03183BBA1061}"/>
                </a:ext>
              </a:extLst>
            </p:cNvPr>
            <p:cNvGrpSpPr/>
            <p:nvPr/>
          </p:nvGrpSpPr>
          <p:grpSpPr>
            <a:xfrm>
              <a:off x="1523999" y="1889685"/>
              <a:ext cx="4094124" cy="376211"/>
              <a:chOff x="1371599" y="1845150"/>
              <a:chExt cx="4094124" cy="3762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EB0AFC-045C-4E1F-9C2A-D85953CCD74F}"/>
                  </a:ext>
                </a:extLst>
              </p:cNvPr>
              <p:cNvSpPr txBox="1"/>
              <p:nvPr/>
            </p:nvSpPr>
            <p:spPr>
              <a:xfrm>
                <a:off x="1550388" y="1852029"/>
                <a:ext cx="3915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상관분석 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EDB1F7D6-DB43-40AB-BCAA-556981B8B7DC}"/>
                  </a:ext>
                </a:extLst>
              </p:cNvPr>
              <p:cNvGrpSpPr/>
              <p:nvPr/>
            </p:nvGrpSpPr>
            <p:grpSpPr>
              <a:xfrm>
                <a:off x="1371599" y="1845150"/>
                <a:ext cx="215173" cy="349702"/>
                <a:chOff x="398044" y="1163584"/>
                <a:chExt cx="215173" cy="349702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5571AD-10B1-41B7-9524-5090ABDB44AE}"/>
                    </a:ext>
                  </a:extLst>
                </p:cNvPr>
                <p:cNvSpPr txBox="1"/>
                <p:nvPr/>
              </p:nvSpPr>
              <p:spPr>
                <a:xfrm>
                  <a:off x="540449" y="1163584"/>
                  <a:ext cx="72768" cy="349702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alpha val="0"/>
                    </a:schemeClr>
                  </a:solidFill>
                </a:ln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endParaRPr lang="en-US" altLang="ko-KR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1EE46D7F-3A79-4A6C-94F5-99DF3381BA5E}"/>
                    </a:ext>
                  </a:extLst>
                </p:cNvPr>
                <p:cNvGrpSpPr/>
                <p:nvPr/>
              </p:nvGrpSpPr>
              <p:grpSpPr>
                <a:xfrm>
                  <a:off x="398044" y="1218475"/>
                  <a:ext cx="90651" cy="257176"/>
                  <a:chOff x="4357679" y="2852738"/>
                  <a:chExt cx="102402" cy="290513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D45DD9F7-BE4B-4854-A0BB-ABCDDBEB9E6A}"/>
                      </a:ext>
                    </a:extLst>
                  </p:cNvPr>
                  <p:cNvSpPr/>
                  <p:nvPr/>
                </p:nvSpPr>
                <p:spPr>
                  <a:xfrm>
                    <a:off x="4357688" y="2852738"/>
                    <a:ext cx="102393" cy="102393"/>
                  </a:xfrm>
                  <a:prstGeom prst="rect">
                    <a:avLst/>
                  </a:prstGeom>
                  <a:solidFill>
                    <a:srgbClr val="3F71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21C79BC3-3FC7-4FCD-930A-B8DFC0F06242}"/>
                      </a:ext>
                    </a:extLst>
                  </p:cNvPr>
                  <p:cNvSpPr/>
                  <p:nvPr/>
                </p:nvSpPr>
                <p:spPr>
                  <a:xfrm>
                    <a:off x="4357679" y="2955132"/>
                    <a:ext cx="102393" cy="188119"/>
                  </a:xfrm>
                  <a:prstGeom prst="rect">
                    <a:avLst/>
                  </a:prstGeom>
                  <a:solidFill>
                    <a:srgbClr val="0351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52E2B-CD69-4A9E-ADA2-FCC502180FCF}"/>
              </a:ext>
            </a:extLst>
          </p:cNvPr>
          <p:cNvGrpSpPr/>
          <p:nvPr/>
        </p:nvGrpSpPr>
        <p:grpSpPr>
          <a:xfrm>
            <a:off x="1432536" y="4568471"/>
            <a:ext cx="6529586" cy="679166"/>
            <a:chOff x="1504312" y="4486081"/>
            <a:chExt cx="6529586" cy="67916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2AB6858-7960-40D8-A4D2-0133F0E20EA3}"/>
                </a:ext>
              </a:extLst>
            </p:cNvPr>
            <p:cNvSpPr/>
            <p:nvPr/>
          </p:nvSpPr>
          <p:spPr>
            <a:xfrm>
              <a:off x="1935754" y="4734360"/>
              <a:ext cx="609814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독립변수들 간의 요인분석을 실시하여 요인점수계수를 가중치로 설정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416321C-EDB2-48A1-8DB4-5ECA0A81A9E9}"/>
                </a:ext>
              </a:extLst>
            </p:cNvPr>
            <p:cNvGrpSpPr/>
            <p:nvPr/>
          </p:nvGrpSpPr>
          <p:grpSpPr>
            <a:xfrm>
              <a:off x="1504312" y="4486081"/>
              <a:ext cx="4094124" cy="376211"/>
              <a:chOff x="1371599" y="1845150"/>
              <a:chExt cx="4094124" cy="37621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ACD3A3-976D-4BBA-973F-D606F9210638}"/>
                  </a:ext>
                </a:extLst>
              </p:cNvPr>
              <p:cNvSpPr txBox="1"/>
              <p:nvPr/>
            </p:nvSpPr>
            <p:spPr>
              <a:xfrm>
                <a:off x="1550388" y="1852029"/>
                <a:ext cx="3915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요인분석 </a:t>
                </a: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7607A67-8D4E-46FE-8E75-7A2DA4240780}"/>
                  </a:ext>
                </a:extLst>
              </p:cNvPr>
              <p:cNvGrpSpPr/>
              <p:nvPr/>
            </p:nvGrpSpPr>
            <p:grpSpPr>
              <a:xfrm>
                <a:off x="1371599" y="1845150"/>
                <a:ext cx="215173" cy="349702"/>
                <a:chOff x="398044" y="1163584"/>
                <a:chExt cx="215173" cy="349702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DA1C7F9-718A-4A96-871B-C5999F2EC03B}"/>
                    </a:ext>
                  </a:extLst>
                </p:cNvPr>
                <p:cNvSpPr txBox="1"/>
                <p:nvPr/>
              </p:nvSpPr>
              <p:spPr>
                <a:xfrm>
                  <a:off x="540449" y="1163584"/>
                  <a:ext cx="72768" cy="349702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alpha val="0"/>
                    </a:schemeClr>
                  </a:solidFill>
                </a:ln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endParaRPr lang="en-US" altLang="ko-KR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7C46E6DD-7248-42C4-950A-F03F257BF01E}"/>
                    </a:ext>
                  </a:extLst>
                </p:cNvPr>
                <p:cNvGrpSpPr/>
                <p:nvPr/>
              </p:nvGrpSpPr>
              <p:grpSpPr>
                <a:xfrm>
                  <a:off x="398044" y="1218475"/>
                  <a:ext cx="90651" cy="257176"/>
                  <a:chOff x="4357679" y="2852738"/>
                  <a:chExt cx="102402" cy="290513"/>
                </a:xfrm>
              </p:grpSpPr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7A00D2E2-FAE9-4BF2-8FE5-24EC7852FC1E}"/>
                      </a:ext>
                    </a:extLst>
                  </p:cNvPr>
                  <p:cNvSpPr/>
                  <p:nvPr/>
                </p:nvSpPr>
                <p:spPr>
                  <a:xfrm>
                    <a:off x="4357688" y="2852738"/>
                    <a:ext cx="102393" cy="102393"/>
                  </a:xfrm>
                  <a:prstGeom prst="rect">
                    <a:avLst/>
                  </a:prstGeom>
                  <a:solidFill>
                    <a:srgbClr val="3F71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C16F45F8-297D-4B75-94FF-1AC86E050949}"/>
                      </a:ext>
                    </a:extLst>
                  </p:cNvPr>
                  <p:cNvSpPr/>
                  <p:nvPr/>
                </p:nvSpPr>
                <p:spPr>
                  <a:xfrm>
                    <a:off x="4357679" y="2955132"/>
                    <a:ext cx="102393" cy="188119"/>
                  </a:xfrm>
                  <a:prstGeom prst="rect">
                    <a:avLst/>
                  </a:prstGeom>
                  <a:solidFill>
                    <a:srgbClr val="0351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8977781-BE52-49A5-BA2E-68DBFDEB4442}"/>
              </a:ext>
            </a:extLst>
          </p:cNvPr>
          <p:cNvSpPr/>
          <p:nvPr/>
        </p:nvSpPr>
        <p:spPr>
          <a:xfrm>
            <a:off x="1432536" y="5419776"/>
            <a:ext cx="2215671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종속변수가 필요 없음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7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E0442F-3D2B-4E5E-8D9B-DF6C9147A5D7}"/>
                  </a:ext>
                </a:extLst>
              </p:cNvPr>
              <p:cNvSpPr/>
              <p:nvPr/>
            </p:nvSpPr>
            <p:spPr>
              <a:xfrm>
                <a:off x="4790901" y="3734673"/>
                <a:ext cx="7938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4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4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0E0442F-3D2B-4E5E-8D9B-DF6C9147A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901" y="3734673"/>
                <a:ext cx="793807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7F7EF9F2-3D22-4624-9393-A0ADC45C0104}"/>
              </a:ext>
            </a:extLst>
          </p:cNvPr>
          <p:cNvSpPr/>
          <p:nvPr/>
        </p:nvSpPr>
        <p:spPr>
          <a:xfrm>
            <a:off x="3628917" y="5530118"/>
            <a:ext cx="338644" cy="337435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179A82A-126E-40ED-9A80-74BA7A124BD5}"/>
              </a:ext>
            </a:extLst>
          </p:cNvPr>
          <p:cNvSpPr/>
          <p:nvPr/>
        </p:nvSpPr>
        <p:spPr>
          <a:xfrm>
            <a:off x="1080041" y="4518236"/>
            <a:ext cx="9659727" cy="789139"/>
          </a:xfrm>
          <a:prstGeom prst="roundRect">
            <a:avLst>
              <a:gd name="adj" fmla="val 0"/>
            </a:avLst>
          </a:prstGeom>
          <a:solidFill>
            <a:srgbClr val="ECF1FA"/>
          </a:solidFill>
          <a:ln w="952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21CEFD4-4227-4368-A1A4-F9E2AD2EA205}"/>
              </a:ext>
            </a:extLst>
          </p:cNvPr>
          <p:cNvSpPr/>
          <p:nvPr/>
        </p:nvSpPr>
        <p:spPr>
          <a:xfrm>
            <a:off x="1080040" y="1907616"/>
            <a:ext cx="9659727" cy="1970595"/>
          </a:xfrm>
          <a:prstGeom prst="roundRect">
            <a:avLst>
              <a:gd name="adj" fmla="val 0"/>
            </a:avLst>
          </a:prstGeom>
          <a:solidFill>
            <a:srgbClr val="ECF1FA"/>
          </a:solidFill>
          <a:ln w="952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F20C53-7171-4824-ACBE-00C977610854}"/>
              </a:ext>
            </a:extLst>
          </p:cNvPr>
          <p:cNvSpPr/>
          <p:nvPr/>
        </p:nvSpPr>
        <p:spPr>
          <a:xfrm>
            <a:off x="1417334" y="612743"/>
            <a:ext cx="3364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조선일보명조" panose="02030304000000000000" pitchFamily="18" charset="-127"/>
              </a:rPr>
              <a:t>종속변수 생성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262626">
                    <a:alpha val="0"/>
                  </a:srgbClr>
                </a:solidFill>
              </a:ln>
              <a:solidFill>
                <a:prstClr val="black"/>
              </a:solidFill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0A69EDF-6816-4178-ABEA-DA2C8CB89087}"/>
              </a:ext>
            </a:extLst>
          </p:cNvPr>
          <p:cNvSpPr/>
          <p:nvPr/>
        </p:nvSpPr>
        <p:spPr>
          <a:xfrm>
            <a:off x="1432536" y="3904720"/>
            <a:ext cx="3634328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종속변수의 값을 사전에 알고 있어야 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50EDE1-E525-4912-BBC0-489289536744}"/>
              </a:ext>
            </a:extLst>
          </p:cNvPr>
          <p:cNvSpPr txBox="1"/>
          <p:nvPr/>
        </p:nvSpPr>
        <p:spPr>
          <a:xfrm>
            <a:off x="1258831" y="1371705"/>
            <a:ext cx="292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 부여방법 선정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500460E-5830-4B94-9A65-BB5C3AE10E61}"/>
              </a:ext>
            </a:extLst>
          </p:cNvPr>
          <p:cNvGrpSpPr/>
          <p:nvPr/>
        </p:nvGrpSpPr>
        <p:grpSpPr>
          <a:xfrm>
            <a:off x="1080042" y="1364826"/>
            <a:ext cx="215173" cy="349702"/>
            <a:chOff x="398044" y="1163584"/>
            <a:chExt cx="215173" cy="34970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D91FC3-DE31-45A8-946B-5FB9E429D2BA}"/>
                </a:ext>
              </a:extLst>
            </p:cNvPr>
            <p:cNvSpPr txBox="1"/>
            <p:nvPr/>
          </p:nvSpPr>
          <p:spPr>
            <a:xfrm>
              <a:off x="540449" y="1163584"/>
              <a:ext cx="72768" cy="349702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endParaRPr lang="en-US" altLang="ko-KR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DC63509-93FE-4EF8-8909-D1C6D6F0C1C8}"/>
                </a:ext>
              </a:extLst>
            </p:cNvPr>
            <p:cNvGrpSpPr/>
            <p:nvPr/>
          </p:nvGrpSpPr>
          <p:grpSpPr>
            <a:xfrm>
              <a:off x="398044" y="1218475"/>
              <a:ext cx="90651" cy="257176"/>
              <a:chOff x="4357679" y="2852738"/>
              <a:chExt cx="102402" cy="290513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24011F9-75C5-42F2-8BEE-AD705E6E8744}"/>
                  </a:ext>
                </a:extLst>
              </p:cNvPr>
              <p:cNvSpPr/>
              <p:nvPr/>
            </p:nvSpPr>
            <p:spPr>
              <a:xfrm>
                <a:off x="4357688" y="2852738"/>
                <a:ext cx="102393" cy="102393"/>
              </a:xfrm>
              <a:prstGeom prst="rect">
                <a:avLst/>
              </a:prstGeom>
              <a:solidFill>
                <a:srgbClr val="3F71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E23B6E6-9C36-4957-8043-4269B23918B5}"/>
                  </a:ext>
                </a:extLst>
              </p:cNvPr>
              <p:cNvSpPr/>
              <p:nvPr/>
            </p:nvSpPr>
            <p:spPr>
              <a:xfrm>
                <a:off x="4357679" y="2955132"/>
                <a:ext cx="102393" cy="188119"/>
              </a:xfrm>
              <a:prstGeom prst="rect">
                <a:avLst/>
              </a:prstGeom>
              <a:solidFill>
                <a:srgbClr val="0351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5FA2F6-6A27-4BE4-BD35-6918B1B60025}"/>
              </a:ext>
            </a:extLst>
          </p:cNvPr>
          <p:cNvGrpSpPr/>
          <p:nvPr/>
        </p:nvGrpSpPr>
        <p:grpSpPr>
          <a:xfrm>
            <a:off x="1452223" y="1946888"/>
            <a:ext cx="7853216" cy="1865577"/>
            <a:chOff x="1523999" y="1889685"/>
            <a:chExt cx="7853216" cy="186557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BA2E169-638E-452B-93A0-77356BE33594}"/>
                </a:ext>
              </a:extLst>
            </p:cNvPr>
            <p:cNvGrpSpPr/>
            <p:nvPr/>
          </p:nvGrpSpPr>
          <p:grpSpPr>
            <a:xfrm>
              <a:off x="1523999" y="2658542"/>
              <a:ext cx="4094124" cy="376211"/>
              <a:chOff x="1371599" y="1845150"/>
              <a:chExt cx="4094124" cy="37621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ECD391-4B68-4663-8D47-9501CD459166}"/>
                  </a:ext>
                </a:extLst>
              </p:cNvPr>
              <p:cNvSpPr txBox="1"/>
              <p:nvPr/>
            </p:nvSpPr>
            <p:spPr>
              <a:xfrm>
                <a:off x="1550388" y="1852029"/>
                <a:ext cx="3915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회귀분석 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016806B5-1EB6-4094-AE14-9A872F6D48BB}"/>
                  </a:ext>
                </a:extLst>
              </p:cNvPr>
              <p:cNvGrpSpPr/>
              <p:nvPr/>
            </p:nvGrpSpPr>
            <p:grpSpPr>
              <a:xfrm>
                <a:off x="1371599" y="1845150"/>
                <a:ext cx="215173" cy="349702"/>
                <a:chOff x="398044" y="1163584"/>
                <a:chExt cx="215173" cy="34970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E781219-D08B-4210-AA65-7755B46F7CC1}"/>
                    </a:ext>
                  </a:extLst>
                </p:cNvPr>
                <p:cNvSpPr txBox="1"/>
                <p:nvPr/>
              </p:nvSpPr>
              <p:spPr>
                <a:xfrm>
                  <a:off x="540449" y="1163584"/>
                  <a:ext cx="72768" cy="349702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alpha val="0"/>
                    </a:schemeClr>
                  </a:solidFill>
                </a:ln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endParaRPr lang="en-US" altLang="ko-KR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6E162E9-3806-4D98-8B66-744CA5DF8CB8}"/>
                    </a:ext>
                  </a:extLst>
                </p:cNvPr>
                <p:cNvGrpSpPr/>
                <p:nvPr/>
              </p:nvGrpSpPr>
              <p:grpSpPr>
                <a:xfrm>
                  <a:off x="398044" y="1218475"/>
                  <a:ext cx="90651" cy="257176"/>
                  <a:chOff x="4357679" y="2852738"/>
                  <a:chExt cx="102402" cy="290513"/>
                </a:xfrm>
              </p:grpSpPr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C2EEBF6F-89E9-4C7D-8235-A94721263227}"/>
                      </a:ext>
                    </a:extLst>
                  </p:cNvPr>
                  <p:cNvSpPr/>
                  <p:nvPr/>
                </p:nvSpPr>
                <p:spPr>
                  <a:xfrm>
                    <a:off x="4357688" y="2852738"/>
                    <a:ext cx="102393" cy="102393"/>
                  </a:xfrm>
                  <a:prstGeom prst="rect">
                    <a:avLst/>
                  </a:prstGeom>
                  <a:solidFill>
                    <a:srgbClr val="3F71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2DB55BC3-73B7-4FB3-BAD9-41C104A6A6FE}"/>
                      </a:ext>
                    </a:extLst>
                  </p:cNvPr>
                  <p:cNvSpPr/>
                  <p:nvPr/>
                </p:nvSpPr>
                <p:spPr>
                  <a:xfrm>
                    <a:off x="4357679" y="2955132"/>
                    <a:ext cx="102393" cy="188119"/>
                  </a:xfrm>
                  <a:prstGeom prst="rect">
                    <a:avLst/>
                  </a:prstGeom>
                  <a:solidFill>
                    <a:srgbClr val="0351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2BE1D6-F02D-4B70-8BC6-105FAC753C6A}"/>
                </a:ext>
              </a:extLst>
            </p:cNvPr>
            <p:cNvSpPr/>
            <p:nvPr/>
          </p:nvSpPr>
          <p:spPr>
            <a:xfrm>
              <a:off x="1935754" y="2159076"/>
              <a:ext cx="692208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종속변수와 독립변수들 간의 상관분석을 실시하여 상관계수 값을 가중치로 설정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179DDE0-678D-4281-9E8F-445021156A56}"/>
                </a:ext>
              </a:extLst>
            </p:cNvPr>
            <p:cNvSpPr/>
            <p:nvPr/>
          </p:nvSpPr>
          <p:spPr>
            <a:xfrm>
              <a:off x="1935754" y="2955043"/>
              <a:ext cx="7441461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가중치 부여 대상인 지표를 독립변수로 지정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해당지표의 상위 항목을 종속변수로 지정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회귀분석을 실시하여 추정되는 회귀계수 값을 가중치로 설정</a:t>
              </a:r>
              <a:r>
                <a:rPr lang="en-US" altLang="ko-KR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endPara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C067F85-A8F5-454F-90D4-03183BBA1061}"/>
                </a:ext>
              </a:extLst>
            </p:cNvPr>
            <p:cNvGrpSpPr/>
            <p:nvPr/>
          </p:nvGrpSpPr>
          <p:grpSpPr>
            <a:xfrm>
              <a:off x="1523999" y="1889685"/>
              <a:ext cx="4094124" cy="376211"/>
              <a:chOff x="1371599" y="1845150"/>
              <a:chExt cx="4094124" cy="3762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EB0AFC-045C-4E1F-9C2A-D85953CCD74F}"/>
                  </a:ext>
                </a:extLst>
              </p:cNvPr>
              <p:cNvSpPr txBox="1"/>
              <p:nvPr/>
            </p:nvSpPr>
            <p:spPr>
              <a:xfrm>
                <a:off x="1550388" y="1852029"/>
                <a:ext cx="3915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상관분석 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EDB1F7D6-DB43-40AB-BCAA-556981B8B7DC}"/>
                  </a:ext>
                </a:extLst>
              </p:cNvPr>
              <p:cNvGrpSpPr/>
              <p:nvPr/>
            </p:nvGrpSpPr>
            <p:grpSpPr>
              <a:xfrm>
                <a:off x="1371599" y="1845150"/>
                <a:ext cx="215173" cy="349702"/>
                <a:chOff x="398044" y="1163584"/>
                <a:chExt cx="215173" cy="349702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B5571AD-10B1-41B7-9524-5090ABDB44AE}"/>
                    </a:ext>
                  </a:extLst>
                </p:cNvPr>
                <p:cNvSpPr txBox="1"/>
                <p:nvPr/>
              </p:nvSpPr>
              <p:spPr>
                <a:xfrm>
                  <a:off x="540449" y="1163584"/>
                  <a:ext cx="72768" cy="349702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alpha val="0"/>
                    </a:schemeClr>
                  </a:solidFill>
                </a:ln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endParaRPr lang="en-US" altLang="ko-KR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1EE46D7F-3A79-4A6C-94F5-99DF3381BA5E}"/>
                    </a:ext>
                  </a:extLst>
                </p:cNvPr>
                <p:cNvGrpSpPr/>
                <p:nvPr/>
              </p:nvGrpSpPr>
              <p:grpSpPr>
                <a:xfrm>
                  <a:off x="398044" y="1218475"/>
                  <a:ext cx="90651" cy="257176"/>
                  <a:chOff x="4357679" y="2852738"/>
                  <a:chExt cx="102402" cy="290513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D45DD9F7-BE4B-4854-A0BB-ABCDDBEB9E6A}"/>
                      </a:ext>
                    </a:extLst>
                  </p:cNvPr>
                  <p:cNvSpPr/>
                  <p:nvPr/>
                </p:nvSpPr>
                <p:spPr>
                  <a:xfrm>
                    <a:off x="4357688" y="2852738"/>
                    <a:ext cx="102393" cy="102393"/>
                  </a:xfrm>
                  <a:prstGeom prst="rect">
                    <a:avLst/>
                  </a:prstGeom>
                  <a:solidFill>
                    <a:srgbClr val="3F71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21C79BC3-3FC7-4FCD-930A-B8DFC0F06242}"/>
                      </a:ext>
                    </a:extLst>
                  </p:cNvPr>
                  <p:cNvSpPr/>
                  <p:nvPr/>
                </p:nvSpPr>
                <p:spPr>
                  <a:xfrm>
                    <a:off x="4357679" y="2955132"/>
                    <a:ext cx="102393" cy="188119"/>
                  </a:xfrm>
                  <a:prstGeom prst="rect">
                    <a:avLst/>
                  </a:prstGeom>
                  <a:solidFill>
                    <a:srgbClr val="0351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652E2B-CD69-4A9E-ADA2-FCC502180FCF}"/>
              </a:ext>
            </a:extLst>
          </p:cNvPr>
          <p:cNvGrpSpPr/>
          <p:nvPr/>
        </p:nvGrpSpPr>
        <p:grpSpPr>
          <a:xfrm>
            <a:off x="1432536" y="4568471"/>
            <a:ext cx="6529586" cy="679166"/>
            <a:chOff x="1504312" y="4486081"/>
            <a:chExt cx="6529586" cy="67916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2AB6858-7960-40D8-A4D2-0133F0E20EA3}"/>
                </a:ext>
              </a:extLst>
            </p:cNvPr>
            <p:cNvSpPr/>
            <p:nvPr/>
          </p:nvSpPr>
          <p:spPr>
            <a:xfrm>
              <a:off x="1935754" y="4734360"/>
              <a:ext cx="609814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독립변수들 간의 요인분석을 실시하여 요인점수계수를 가중치로 설정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416321C-EDB2-48A1-8DB4-5ECA0A81A9E9}"/>
                </a:ext>
              </a:extLst>
            </p:cNvPr>
            <p:cNvGrpSpPr/>
            <p:nvPr/>
          </p:nvGrpSpPr>
          <p:grpSpPr>
            <a:xfrm>
              <a:off x="1504312" y="4486081"/>
              <a:ext cx="4094124" cy="376211"/>
              <a:chOff x="1371599" y="1845150"/>
              <a:chExt cx="4094124" cy="37621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EACD3A3-976D-4BBA-973F-D606F9210638}"/>
                  </a:ext>
                </a:extLst>
              </p:cNvPr>
              <p:cNvSpPr txBox="1"/>
              <p:nvPr/>
            </p:nvSpPr>
            <p:spPr>
              <a:xfrm>
                <a:off x="1550388" y="1852029"/>
                <a:ext cx="3915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요인분석 </a:t>
                </a: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7607A67-8D4E-46FE-8E75-7A2DA4240780}"/>
                  </a:ext>
                </a:extLst>
              </p:cNvPr>
              <p:cNvGrpSpPr/>
              <p:nvPr/>
            </p:nvGrpSpPr>
            <p:grpSpPr>
              <a:xfrm>
                <a:off x="1371599" y="1845150"/>
                <a:ext cx="215173" cy="349702"/>
                <a:chOff x="398044" y="1163584"/>
                <a:chExt cx="215173" cy="349702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DA1C7F9-718A-4A96-871B-C5999F2EC03B}"/>
                    </a:ext>
                  </a:extLst>
                </p:cNvPr>
                <p:cNvSpPr txBox="1"/>
                <p:nvPr/>
              </p:nvSpPr>
              <p:spPr>
                <a:xfrm>
                  <a:off x="540449" y="1163584"/>
                  <a:ext cx="72768" cy="349702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alpha val="0"/>
                    </a:schemeClr>
                  </a:solidFill>
                </a:ln>
              </p:spPr>
              <p:txBody>
                <a:bodyPr wrap="none" lIns="36000" tIns="36000" rIns="36000" bIns="36000" rtlCol="0">
                  <a:spAutoFit/>
                </a:bodyPr>
                <a:lstStyle/>
                <a:p>
                  <a:endParaRPr lang="en-US" altLang="ko-KR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7C46E6DD-7248-42C4-950A-F03F257BF01E}"/>
                    </a:ext>
                  </a:extLst>
                </p:cNvPr>
                <p:cNvGrpSpPr/>
                <p:nvPr/>
              </p:nvGrpSpPr>
              <p:grpSpPr>
                <a:xfrm>
                  <a:off x="398044" y="1218475"/>
                  <a:ext cx="90651" cy="257176"/>
                  <a:chOff x="4357679" y="2852738"/>
                  <a:chExt cx="102402" cy="290513"/>
                </a:xfrm>
              </p:grpSpPr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7A00D2E2-FAE9-4BF2-8FE5-24EC7852FC1E}"/>
                      </a:ext>
                    </a:extLst>
                  </p:cNvPr>
                  <p:cNvSpPr/>
                  <p:nvPr/>
                </p:nvSpPr>
                <p:spPr>
                  <a:xfrm>
                    <a:off x="4357688" y="2852738"/>
                    <a:ext cx="102393" cy="102393"/>
                  </a:xfrm>
                  <a:prstGeom prst="rect">
                    <a:avLst/>
                  </a:prstGeom>
                  <a:solidFill>
                    <a:srgbClr val="3F71B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C16F45F8-297D-4B75-94FF-1AC86E050949}"/>
                      </a:ext>
                    </a:extLst>
                  </p:cNvPr>
                  <p:cNvSpPr/>
                  <p:nvPr/>
                </p:nvSpPr>
                <p:spPr>
                  <a:xfrm>
                    <a:off x="4357679" y="2955132"/>
                    <a:ext cx="102393" cy="188119"/>
                  </a:xfrm>
                  <a:prstGeom prst="rect">
                    <a:avLst/>
                  </a:prstGeom>
                  <a:solidFill>
                    <a:srgbClr val="0351A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lang="ko-KR" altLang="en-US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</p:grp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8977781-BE52-49A5-BA2E-68DBFDEB4442}"/>
              </a:ext>
            </a:extLst>
          </p:cNvPr>
          <p:cNvSpPr/>
          <p:nvPr/>
        </p:nvSpPr>
        <p:spPr>
          <a:xfrm>
            <a:off x="1432536" y="5419776"/>
            <a:ext cx="2215671" cy="42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종속변수가 필요 없음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02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F20C53-7171-4824-ACBE-00C977610854}"/>
              </a:ext>
            </a:extLst>
          </p:cNvPr>
          <p:cNvSpPr/>
          <p:nvPr/>
        </p:nvSpPr>
        <p:spPr>
          <a:xfrm>
            <a:off x="1417334" y="612743"/>
            <a:ext cx="3364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  <a:cs typeface="조선일보명조" panose="02030304000000000000" pitchFamily="18" charset="-127"/>
              </a:rPr>
              <a:t>종속변수 생성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262626">
                    <a:alpha val="0"/>
                  </a:srgbClr>
                </a:solidFill>
              </a:ln>
              <a:solidFill>
                <a:prstClr val="black"/>
              </a:solidFill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조선일보명조" panose="02030304000000000000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DB07009-94E8-4668-A708-CD6D6FD448A3}"/>
                  </a:ext>
                </a:extLst>
              </p:cNvPr>
              <p:cNvSpPr/>
              <p:nvPr/>
            </p:nvSpPr>
            <p:spPr>
              <a:xfrm>
                <a:off x="1574430" y="1808625"/>
                <a:ext cx="9358739" cy="1907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351A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상관분석과 회귀분석과 달리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종속변수가 필요 없음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새로운 척도의 개발이 목적인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적합한 가중치 부여방법</a:t>
                </a:r>
                <a:endParaRPr lang="en-US" altLang="ko-KR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선정된 변수에 가중치를 부여하여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요인점수계수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확인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0351A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Factor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를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3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개로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지정하였을 때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가장 적절하게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Group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이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형성됨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0351A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정류장별 점수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종속변수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Times New Roman" panose="02020603050405020304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𝑭𝒂𝒄𝒕𝒐𝒓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𝑭𝒂𝒄𝒕𝒐𝒓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𝑭𝒂𝒄𝒕𝒐𝒓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lang="en-US" altLang="ko-KR" sz="1600" b="1" dirty="0">
                  <a:solidFill>
                    <a:srgbClr val="376B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DB07009-94E8-4668-A708-CD6D6FD44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430" y="1808625"/>
                <a:ext cx="9358739" cy="1907702"/>
              </a:xfrm>
              <a:prstGeom prst="rect">
                <a:avLst/>
              </a:prstGeom>
              <a:blipFill>
                <a:blip r:embed="rId2"/>
                <a:stretch>
                  <a:fillRect l="-261" b="-3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0F4531DF-30C6-4311-A9FA-40A27166D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679522"/>
              </p:ext>
            </p:extLst>
          </p:nvPr>
        </p:nvGraphicFramePr>
        <p:xfrm>
          <a:off x="2345676" y="3905582"/>
          <a:ext cx="3822156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539">
                  <a:extLst>
                    <a:ext uri="{9D8B030D-6E8A-4147-A177-3AD203B41FA5}">
                      <a16:colId xmlns:a16="http://schemas.microsoft.com/office/drawing/2014/main" val="2646173122"/>
                    </a:ext>
                  </a:extLst>
                </a:gridCol>
                <a:gridCol w="955539">
                  <a:extLst>
                    <a:ext uri="{9D8B030D-6E8A-4147-A177-3AD203B41FA5}">
                      <a16:colId xmlns:a16="http://schemas.microsoft.com/office/drawing/2014/main" val="4019234560"/>
                    </a:ext>
                  </a:extLst>
                </a:gridCol>
                <a:gridCol w="955539">
                  <a:extLst>
                    <a:ext uri="{9D8B030D-6E8A-4147-A177-3AD203B41FA5}">
                      <a16:colId xmlns:a16="http://schemas.microsoft.com/office/drawing/2014/main" val="2789241666"/>
                    </a:ext>
                  </a:extLst>
                </a:gridCol>
                <a:gridCol w="955539">
                  <a:extLst>
                    <a:ext uri="{9D8B030D-6E8A-4147-A177-3AD203B41FA5}">
                      <a16:colId xmlns:a16="http://schemas.microsoft.com/office/drawing/2014/main" val="464221344"/>
                    </a:ext>
                  </a:extLst>
                </a:gridCol>
              </a:tblGrid>
              <a:tr h="29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features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Factor1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Factor2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Factor3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991114"/>
                  </a:ext>
                </a:extLst>
              </a:tr>
              <a:tr h="29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0.003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-0.024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0.7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36839"/>
                  </a:ext>
                </a:extLst>
              </a:tr>
              <a:tr h="29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count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0.000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0.022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0.891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20789"/>
                  </a:ext>
                </a:extLst>
              </a:tr>
              <a:tr h="29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PM10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0.990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0.102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0.068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607459"/>
                  </a:ext>
                </a:extLst>
              </a:tr>
              <a:tr h="29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PM2.5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0.000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0.698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-0.032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862168"/>
                  </a:ext>
                </a:extLst>
              </a:tr>
              <a:tr h="29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O3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-0.457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0.838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0.051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999842"/>
                  </a:ext>
                </a:extLst>
              </a:tr>
              <a:tr h="29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NO2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0.801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-0.573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0.031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019266"/>
                  </a:ext>
                </a:extLst>
              </a:tr>
              <a:tr h="299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SO2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0.672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-0.358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-0.086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948068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C4F90D-C706-4497-9D52-E6073BD15639}"/>
              </a:ext>
            </a:extLst>
          </p:cNvPr>
          <p:cNvGrpSpPr/>
          <p:nvPr/>
        </p:nvGrpSpPr>
        <p:grpSpPr>
          <a:xfrm>
            <a:off x="1080042" y="1364826"/>
            <a:ext cx="8239009" cy="798675"/>
            <a:chOff x="1080042" y="1364826"/>
            <a:chExt cx="8239009" cy="79867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0B19F8-4B78-4EEB-82DC-D800A28EABC8}"/>
                </a:ext>
              </a:extLst>
            </p:cNvPr>
            <p:cNvSpPr txBox="1"/>
            <p:nvPr/>
          </p:nvSpPr>
          <p:spPr>
            <a:xfrm>
              <a:off x="1258831" y="1364826"/>
              <a:ext cx="2924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요인분석 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B1DFDF1-16A8-4086-B36C-9F6E452C5280}"/>
                </a:ext>
              </a:extLst>
            </p:cNvPr>
            <p:cNvGrpSpPr/>
            <p:nvPr/>
          </p:nvGrpSpPr>
          <p:grpSpPr>
            <a:xfrm>
              <a:off x="1080042" y="1364826"/>
              <a:ext cx="215173" cy="349702"/>
              <a:chOff x="398044" y="1163584"/>
              <a:chExt cx="215173" cy="349702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65571F-3687-4D93-8B1A-DF6F939DA819}"/>
                  </a:ext>
                </a:extLst>
              </p:cNvPr>
              <p:cNvSpPr txBox="1"/>
              <p:nvPr/>
            </p:nvSpPr>
            <p:spPr>
              <a:xfrm>
                <a:off x="540449" y="1163584"/>
                <a:ext cx="72768" cy="349702"/>
              </a:xfrm>
              <a:prstGeom prst="rect">
                <a:avLst/>
              </a:prstGeom>
              <a:noFill/>
              <a:ln>
                <a:solidFill>
                  <a:schemeClr val="accent1">
                    <a:alpha val="0"/>
                  </a:schemeClr>
                </a:solidFill>
              </a:ln>
            </p:spPr>
            <p:txBody>
              <a:bodyPr wrap="none" lIns="36000" tIns="36000" rIns="36000" bIns="36000" rtlCol="0">
                <a:spAutoFit/>
              </a:bodyPr>
              <a:lstStyle/>
              <a:p>
                <a:endParaRPr lang="en-US" altLang="ko-KR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3E87641-4635-4485-979E-B5FA849CDEEC}"/>
                  </a:ext>
                </a:extLst>
              </p:cNvPr>
              <p:cNvGrpSpPr/>
              <p:nvPr/>
            </p:nvGrpSpPr>
            <p:grpSpPr>
              <a:xfrm>
                <a:off x="398044" y="1218475"/>
                <a:ext cx="90651" cy="257176"/>
                <a:chOff x="4357679" y="2852738"/>
                <a:chExt cx="102402" cy="290513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A11293A4-D4B1-4BE2-9328-6FBAE1DE7372}"/>
                    </a:ext>
                  </a:extLst>
                </p:cNvPr>
                <p:cNvSpPr/>
                <p:nvPr/>
              </p:nvSpPr>
              <p:spPr>
                <a:xfrm>
                  <a:off x="4357688" y="2852738"/>
                  <a:ext cx="102393" cy="102393"/>
                </a:xfrm>
                <a:prstGeom prst="rect">
                  <a:avLst/>
                </a:prstGeom>
                <a:solidFill>
                  <a:srgbClr val="3F71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41870DA-EDC9-4F22-8789-DDA2F18C5610}"/>
                    </a:ext>
                  </a:extLst>
                </p:cNvPr>
                <p:cNvSpPr/>
                <p:nvPr/>
              </p:nvSpPr>
              <p:spPr>
                <a:xfrm>
                  <a:off x="4357679" y="2955132"/>
                  <a:ext cx="102393" cy="188119"/>
                </a:xfrm>
                <a:prstGeom prst="rect">
                  <a:avLst/>
                </a:prstGeom>
                <a:solidFill>
                  <a:srgbClr val="0351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CAD16B-862C-433B-9CF2-106C41BC0197}"/>
                </a:ext>
              </a:extLst>
            </p:cNvPr>
            <p:cNvSpPr/>
            <p:nvPr/>
          </p:nvSpPr>
          <p:spPr>
            <a:xfrm>
              <a:off x="1258831" y="1690295"/>
              <a:ext cx="8060220" cy="473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351A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선정된 변수들의 상관관계를 분석하여 공통요인으로 묶어 설명하는 </a:t>
              </a:r>
              <a:r>
                <a:rPr lang="ko-KR" altLang="en-US" dirty="0" err="1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다변량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Times New Roman" panose="02020603050405020304" pitchFamily="18" charset="0"/>
                </a:rPr>
                <a:t> 분석방법</a:t>
              </a:r>
              <a:endParaRPr lang="en-US" altLang="ko-KR" sz="1600" b="1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23AE2AB6-83B0-4A82-8C6F-BEDF06ADC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484916"/>
              </p:ext>
            </p:extLst>
          </p:nvPr>
        </p:nvGraphicFramePr>
        <p:xfrm>
          <a:off x="6512561" y="5231462"/>
          <a:ext cx="318970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6964">
                  <a:extLst>
                    <a:ext uri="{9D8B030D-6E8A-4147-A177-3AD203B41FA5}">
                      <a16:colId xmlns:a16="http://schemas.microsoft.com/office/drawing/2014/main" val="3942259385"/>
                    </a:ext>
                  </a:extLst>
                </a:gridCol>
                <a:gridCol w="2302740">
                  <a:extLst>
                    <a:ext uri="{9D8B030D-6E8A-4147-A177-3AD203B41FA5}">
                      <a16:colId xmlns:a16="http://schemas.microsoft.com/office/drawing/2014/main" val="127872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Group 1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PM10, SO2, NO2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08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Group 2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PM2.5, O3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24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Group 3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Week, count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075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16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F47CCD-182A-41B3-AB02-E2AAF94B1DF0}"/>
              </a:ext>
            </a:extLst>
          </p:cNvPr>
          <p:cNvSpPr/>
          <p:nvPr/>
        </p:nvSpPr>
        <p:spPr>
          <a:xfrm>
            <a:off x="-34054" y="0"/>
            <a:ext cx="3661291" cy="6858000"/>
          </a:xfrm>
          <a:prstGeom prst="rect">
            <a:avLst/>
          </a:prstGeom>
          <a:solidFill>
            <a:srgbClr val="37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85D746-9188-4444-A955-561D0806DA77}"/>
              </a:ext>
            </a:extLst>
          </p:cNvPr>
          <p:cNvSpPr txBox="1"/>
          <p:nvPr/>
        </p:nvSpPr>
        <p:spPr>
          <a:xfrm>
            <a:off x="193677" y="1143431"/>
            <a:ext cx="3199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영고딕E" panose="02020600000000000000" pitchFamily="18" charset="-127"/>
                <a:ea typeface="a영고딕E" panose="02020600000000000000" pitchFamily="18" charset="-127"/>
              </a:rPr>
              <a:t>CONTENTS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21E78B2-6477-4B8A-ACAB-B7595260FF6B}"/>
              </a:ext>
            </a:extLst>
          </p:cNvPr>
          <p:cNvGrpSpPr/>
          <p:nvPr/>
        </p:nvGrpSpPr>
        <p:grpSpPr>
          <a:xfrm>
            <a:off x="-41726" y="1801319"/>
            <a:ext cx="3676635" cy="3415057"/>
            <a:chOff x="-49397" y="1963554"/>
            <a:chExt cx="3863911" cy="325334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F389B384-1E52-47A6-88B0-39A5EAEFF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6"/>
            <a:stretch/>
          </p:blipFill>
          <p:spPr>
            <a:xfrm>
              <a:off x="-49397" y="1973014"/>
              <a:ext cx="3337524" cy="3234418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6463CF2-5612-45DF-91FE-FC54CC7FF41A}"/>
                </a:ext>
              </a:extLst>
            </p:cNvPr>
            <p:cNvSpPr/>
            <p:nvPr/>
          </p:nvSpPr>
          <p:spPr>
            <a:xfrm>
              <a:off x="-49396" y="1963555"/>
              <a:ext cx="3863910" cy="325333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8000"/>
              </a:schemeClr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D6F256D-4FE0-496F-8122-9734837B753D}"/>
                </a:ext>
              </a:extLst>
            </p:cNvPr>
            <p:cNvSpPr/>
            <p:nvPr/>
          </p:nvSpPr>
          <p:spPr>
            <a:xfrm>
              <a:off x="3288127" y="1963554"/>
              <a:ext cx="526385" cy="3253339"/>
            </a:xfrm>
            <a:prstGeom prst="rect">
              <a:avLst/>
            </a:prstGeom>
            <a:solidFill>
              <a:srgbClr val="376BC8">
                <a:alpha val="48000"/>
              </a:srgbClr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88A88B-11FF-497C-BB34-1DACFEC6458C}"/>
              </a:ext>
            </a:extLst>
          </p:cNvPr>
          <p:cNvGrpSpPr/>
          <p:nvPr/>
        </p:nvGrpSpPr>
        <p:grpSpPr>
          <a:xfrm>
            <a:off x="5028716" y="954983"/>
            <a:ext cx="3528377" cy="5107725"/>
            <a:chOff x="4919547" y="1051097"/>
            <a:chExt cx="3528377" cy="5107725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8AF0EAB-C0E5-490B-B9AB-34031B316658}"/>
                </a:ext>
              </a:extLst>
            </p:cNvPr>
            <p:cNvCxnSpPr>
              <a:cxnSpLocks/>
              <a:stCxn id="47" idx="0"/>
              <a:endCxn id="33" idx="2"/>
            </p:cNvCxnSpPr>
            <p:nvPr/>
          </p:nvCxnSpPr>
          <p:spPr>
            <a:xfrm flipV="1">
              <a:off x="5100769" y="1435819"/>
              <a:ext cx="10125" cy="3961185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FC5F80A-1E25-4E8E-8ABC-9000B0E4E938}"/>
                </a:ext>
              </a:extLst>
            </p:cNvPr>
            <p:cNvGrpSpPr/>
            <p:nvPr/>
          </p:nvGrpSpPr>
          <p:grpSpPr>
            <a:xfrm>
              <a:off x="4935267" y="1051097"/>
              <a:ext cx="1726753" cy="400110"/>
              <a:chOff x="4935267" y="1051097"/>
              <a:chExt cx="1726753" cy="40011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2BE76F-C365-4059-A41D-1D8612B386BB}"/>
                  </a:ext>
                </a:extLst>
              </p:cNvPr>
              <p:cNvGrpSpPr/>
              <p:nvPr/>
            </p:nvGrpSpPr>
            <p:grpSpPr>
              <a:xfrm>
                <a:off x="4935267" y="1065030"/>
                <a:ext cx="361027" cy="372244"/>
                <a:chOff x="5120126" y="1462888"/>
                <a:chExt cx="331747" cy="344452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358D2C7-4435-478A-9B2B-55016F185053}"/>
                    </a:ext>
                  </a:extLst>
                </p:cNvPr>
                <p:cNvSpPr/>
                <p:nvPr/>
              </p:nvSpPr>
              <p:spPr>
                <a:xfrm>
                  <a:off x="5120126" y="1462888"/>
                  <a:ext cx="331747" cy="344452"/>
                </a:xfrm>
                <a:prstGeom prst="ellipse">
                  <a:avLst/>
                </a:prstGeom>
                <a:noFill/>
                <a:ln w="63500">
                  <a:solidFill>
                    <a:srgbClr val="376BC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3B63CC7-72C2-497E-87AF-BB3F21AFE214}"/>
                    </a:ext>
                  </a:extLst>
                </p:cNvPr>
                <p:cNvSpPr txBox="1"/>
                <p:nvPr/>
              </p:nvSpPr>
              <p:spPr>
                <a:xfrm>
                  <a:off x="5208969" y="1464235"/>
                  <a:ext cx="145081" cy="341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a영고딕E" panose="02020600000000000000" pitchFamily="18" charset="-127"/>
                      <a:ea typeface="a영고딕E" panose="02020600000000000000" pitchFamily="18" charset="-127"/>
                    </a:rPr>
                    <a:t>1</a:t>
                  </a:r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DCA3F81-4D6C-4FA9-BFAC-C6C0F649ADAF}"/>
                  </a:ext>
                </a:extLst>
              </p:cNvPr>
              <p:cNvSpPr/>
              <p:nvPr/>
            </p:nvSpPr>
            <p:spPr>
              <a:xfrm>
                <a:off x="5529979" y="1051097"/>
                <a:ext cx="1132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srgbClr val="376BC8"/>
                    </a:solidFill>
                    <a:latin typeface="a영고딕B" panose="02020600000000000000" pitchFamily="18" charset="-127"/>
                    <a:ea typeface="a영고딕B" panose="02020600000000000000" pitchFamily="18" charset="-127"/>
                    <a:cs typeface="조선일보명조" panose="02030304000000000000" pitchFamily="18" charset="-127"/>
                  </a:rPr>
                  <a:t>공모배경</a:t>
                </a:r>
                <a:endParaRPr lang="en-US" altLang="ko-KR" sz="20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376BC8"/>
                  </a:solidFill>
                  <a:latin typeface="a영고딕B" panose="02020600000000000000" pitchFamily="18" charset="-127"/>
                  <a:ea typeface="a영고딕B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0F990A-3D02-420F-8D6B-AC3A7E6D4180}"/>
                </a:ext>
              </a:extLst>
            </p:cNvPr>
            <p:cNvGrpSpPr/>
            <p:nvPr/>
          </p:nvGrpSpPr>
          <p:grpSpPr>
            <a:xfrm>
              <a:off x="4925494" y="2130590"/>
              <a:ext cx="2043520" cy="400110"/>
              <a:chOff x="4925494" y="2130590"/>
              <a:chExt cx="2043520" cy="40011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E4850BA-1A45-4F14-B045-88DD37EBEAFB}"/>
                  </a:ext>
                </a:extLst>
              </p:cNvPr>
              <p:cNvGrpSpPr/>
              <p:nvPr/>
            </p:nvGrpSpPr>
            <p:grpSpPr>
              <a:xfrm>
                <a:off x="4925494" y="2151201"/>
                <a:ext cx="370800" cy="372244"/>
                <a:chOff x="5111140" y="1427065"/>
                <a:chExt cx="340727" cy="344452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89F6D89-D5EA-4AFB-8BBE-8D3C89CD8DE6}"/>
                    </a:ext>
                  </a:extLst>
                </p:cNvPr>
                <p:cNvSpPr/>
                <p:nvPr/>
              </p:nvSpPr>
              <p:spPr>
                <a:xfrm>
                  <a:off x="5111140" y="1427065"/>
                  <a:ext cx="340727" cy="344452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376BC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36437F2-97F5-4D82-B693-ACD8131DCD19}"/>
                    </a:ext>
                  </a:extLst>
                </p:cNvPr>
                <p:cNvSpPr txBox="1"/>
                <p:nvPr/>
              </p:nvSpPr>
              <p:spPr>
                <a:xfrm>
                  <a:off x="5211745" y="1427065"/>
                  <a:ext cx="145081" cy="341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a영고딕E" panose="02020600000000000000" pitchFamily="18" charset="-127"/>
                      <a:ea typeface="a영고딕E" panose="02020600000000000000" pitchFamily="18" charset="-127"/>
                    </a:rPr>
                    <a:t>2</a:t>
                  </a:r>
                </a:p>
              </p:txBody>
            </p:sp>
          </p:grp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3E8417B-E1AE-44C4-A537-E9443E984F8B}"/>
                  </a:ext>
                </a:extLst>
              </p:cNvPr>
              <p:cNvSpPr/>
              <p:nvPr/>
            </p:nvSpPr>
            <p:spPr>
              <a:xfrm>
                <a:off x="5522784" y="2130590"/>
                <a:ext cx="14462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srgbClr val="376BC8"/>
                    </a:solidFill>
                    <a:latin typeface="a영고딕B" panose="02020600000000000000" pitchFamily="18" charset="-127"/>
                    <a:ea typeface="a영고딕B" panose="02020600000000000000" pitchFamily="18" charset="-127"/>
                    <a:cs typeface="조선일보명조" panose="02030304000000000000" pitchFamily="18" charset="-127"/>
                  </a:rPr>
                  <a:t>데이터 정의</a:t>
                </a:r>
                <a:endParaRPr lang="en-US" altLang="ko-KR" sz="20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376BC8"/>
                  </a:solidFill>
                  <a:latin typeface="a영고딕B" panose="02020600000000000000" pitchFamily="18" charset="-127"/>
                  <a:ea typeface="a영고딕B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EC89A03-2E8F-4BAF-A49A-72D72A561A48}"/>
                </a:ext>
              </a:extLst>
            </p:cNvPr>
            <p:cNvGrpSpPr/>
            <p:nvPr/>
          </p:nvGrpSpPr>
          <p:grpSpPr>
            <a:xfrm>
              <a:off x="4925494" y="3229894"/>
              <a:ext cx="2017623" cy="400110"/>
              <a:chOff x="4925494" y="3229894"/>
              <a:chExt cx="2017623" cy="400110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6CB49E5-E01D-452D-B3D4-51C604FF8DFC}"/>
                  </a:ext>
                </a:extLst>
              </p:cNvPr>
              <p:cNvGrpSpPr/>
              <p:nvPr/>
            </p:nvGrpSpPr>
            <p:grpSpPr>
              <a:xfrm>
                <a:off x="4925494" y="3237372"/>
                <a:ext cx="370800" cy="372243"/>
                <a:chOff x="5111140" y="1391247"/>
                <a:chExt cx="340727" cy="344452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779B17D-7CDC-453C-9FCF-71FA1565E6E4}"/>
                    </a:ext>
                  </a:extLst>
                </p:cNvPr>
                <p:cNvSpPr/>
                <p:nvPr/>
              </p:nvSpPr>
              <p:spPr>
                <a:xfrm>
                  <a:off x="5111140" y="1391247"/>
                  <a:ext cx="340727" cy="344452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376BC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0FA34C6-B202-4ADC-B7CA-5E521D918C8C}"/>
                    </a:ext>
                  </a:extLst>
                </p:cNvPr>
                <p:cNvSpPr txBox="1"/>
                <p:nvPr/>
              </p:nvSpPr>
              <p:spPr>
                <a:xfrm>
                  <a:off x="5208963" y="1393942"/>
                  <a:ext cx="145081" cy="341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a영고딕E" panose="02020600000000000000" pitchFamily="18" charset="-127"/>
                      <a:ea typeface="a영고딕E" panose="02020600000000000000" pitchFamily="18" charset="-127"/>
                    </a:rPr>
                    <a:t>3</a:t>
                  </a:r>
                </a:p>
              </p:txBody>
            </p:sp>
          </p:grp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4038AF1-CE52-4A06-908F-03E4ABB868EA}"/>
                  </a:ext>
                </a:extLst>
              </p:cNvPr>
              <p:cNvSpPr/>
              <p:nvPr/>
            </p:nvSpPr>
            <p:spPr>
              <a:xfrm>
                <a:off x="5528947" y="3229894"/>
                <a:ext cx="14141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srgbClr val="376BC8"/>
                    </a:solidFill>
                    <a:latin typeface="a영고딕B" panose="02020600000000000000" pitchFamily="18" charset="-127"/>
                    <a:ea typeface="a영고딕B" panose="02020600000000000000" pitchFamily="18" charset="-127"/>
                    <a:cs typeface="조선일보명조" panose="02030304000000000000" pitchFamily="18" charset="-127"/>
                  </a:rPr>
                  <a:t>데이터 처리</a:t>
                </a:r>
                <a:endParaRPr lang="en-US" altLang="ko-KR" sz="20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376BC8"/>
                  </a:solidFill>
                  <a:latin typeface="a영고딕B" panose="02020600000000000000" pitchFamily="18" charset="-127"/>
                  <a:ea typeface="a영고딕B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D3E4B9A-1023-498E-B93E-48E710170267}"/>
                </a:ext>
              </a:extLst>
            </p:cNvPr>
            <p:cNvGrpSpPr/>
            <p:nvPr/>
          </p:nvGrpSpPr>
          <p:grpSpPr>
            <a:xfrm>
              <a:off x="4919547" y="5382904"/>
              <a:ext cx="1727263" cy="400110"/>
              <a:chOff x="4919547" y="5382904"/>
              <a:chExt cx="1727263" cy="40011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38B4E69-E8F1-4F6E-AA40-783F20B519CA}"/>
                  </a:ext>
                </a:extLst>
              </p:cNvPr>
              <p:cNvGrpSpPr/>
              <p:nvPr/>
            </p:nvGrpSpPr>
            <p:grpSpPr>
              <a:xfrm>
                <a:off x="4919547" y="5395548"/>
                <a:ext cx="370800" cy="372244"/>
                <a:chOff x="5105675" y="1410974"/>
                <a:chExt cx="340727" cy="344452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DEC80DAD-065C-4E0B-996D-7B84684C4610}"/>
                    </a:ext>
                  </a:extLst>
                </p:cNvPr>
                <p:cNvSpPr/>
                <p:nvPr/>
              </p:nvSpPr>
              <p:spPr>
                <a:xfrm>
                  <a:off x="5105675" y="1410974"/>
                  <a:ext cx="340727" cy="344452"/>
                </a:xfrm>
                <a:prstGeom prst="ellipse">
                  <a:avLst/>
                </a:prstGeom>
                <a:noFill/>
                <a:ln w="63500">
                  <a:solidFill>
                    <a:srgbClr val="376BC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F4772E-EC0D-4559-B906-05D93FB7912C}"/>
                    </a:ext>
                  </a:extLst>
                </p:cNvPr>
                <p:cNvSpPr txBox="1"/>
                <p:nvPr/>
              </p:nvSpPr>
              <p:spPr>
                <a:xfrm>
                  <a:off x="5199659" y="1412321"/>
                  <a:ext cx="145081" cy="3417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a영고딕E" panose="02020600000000000000" pitchFamily="18" charset="-127"/>
                      <a:ea typeface="a영고딕E" panose="02020600000000000000" pitchFamily="18" charset="-127"/>
                    </a:rPr>
                    <a:t>5</a:t>
                  </a:r>
                </a:p>
              </p:txBody>
            </p: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7481477-BBD6-4859-9309-578D912B30E0}"/>
                  </a:ext>
                </a:extLst>
              </p:cNvPr>
              <p:cNvSpPr/>
              <p:nvPr/>
            </p:nvSpPr>
            <p:spPr>
              <a:xfrm>
                <a:off x="5522784" y="5382904"/>
                <a:ext cx="1124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srgbClr val="376BC8"/>
                    </a:solidFill>
                    <a:latin typeface="a영고딕B" panose="02020600000000000000" pitchFamily="18" charset="-127"/>
                    <a:ea typeface="a영고딕B" panose="02020600000000000000" pitchFamily="18" charset="-127"/>
                    <a:cs typeface="조선일보명조" panose="02030304000000000000" pitchFamily="18" charset="-127"/>
                  </a:rPr>
                  <a:t>기대효과</a:t>
                </a:r>
                <a:endParaRPr lang="en-US" altLang="ko-KR" sz="20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376BC8"/>
                  </a:solidFill>
                  <a:latin typeface="a영고딕B" panose="02020600000000000000" pitchFamily="18" charset="-127"/>
                  <a:ea typeface="a영고딕B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EE721BF-CFD1-4C91-99CA-989BA2AE63BD}"/>
                </a:ext>
              </a:extLst>
            </p:cNvPr>
            <p:cNvGrpSpPr/>
            <p:nvPr/>
          </p:nvGrpSpPr>
          <p:grpSpPr>
            <a:xfrm>
              <a:off x="4925494" y="4306399"/>
              <a:ext cx="2069951" cy="400110"/>
              <a:chOff x="4925494" y="4306399"/>
              <a:chExt cx="2069951" cy="40011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D7CAD4D-9C89-4717-A2E3-DC3638EFB9CB}"/>
                  </a:ext>
                </a:extLst>
              </p:cNvPr>
              <p:cNvGrpSpPr/>
              <p:nvPr/>
            </p:nvGrpSpPr>
            <p:grpSpPr>
              <a:xfrm>
                <a:off x="4925494" y="4324047"/>
                <a:ext cx="370800" cy="372293"/>
                <a:chOff x="5111140" y="1355889"/>
                <a:chExt cx="340727" cy="34449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56B03526-93E8-4C13-B555-18BB6C1DF576}"/>
                    </a:ext>
                  </a:extLst>
                </p:cNvPr>
                <p:cNvSpPr/>
                <p:nvPr/>
              </p:nvSpPr>
              <p:spPr>
                <a:xfrm>
                  <a:off x="5111140" y="1355935"/>
                  <a:ext cx="340727" cy="344452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376BC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D4CC751-7F18-48DC-8C10-D0A344CA0B4E}"/>
                    </a:ext>
                  </a:extLst>
                </p:cNvPr>
                <p:cNvSpPr txBox="1"/>
                <p:nvPr/>
              </p:nvSpPr>
              <p:spPr>
                <a:xfrm>
                  <a:off x="5203498" y="1355889"/>
                  <a:ext cx="145081" cy="341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a영고딕E" panose="02020600000000000000" pitchFamily="18" charset="-127"/>
                      <a:ea typeface="a영고딕E" panose="02020600000000000000" pitchFamily="18" charset="-127"/>
                    </a:rPr>
                    <a:t>4</a:t>
                  </a:r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9672C8E-2CBD-4F28-B583-004041E70CF6}"/>
                  </a:ext>
                </a:extLst>
              </p:cNvPr>
              <p:cNvSpPr/>
              <p:nvPr/>
            </p:nvSpPr>
            <p:spPr>
              <a:xfrm>
                <a:off x="5529979" y="4306399"/>
                <a:ext cx="14654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srgbClr val="376BC8"/>
                    </a:solidFill>
                    <a:latin typeface="a영고딕B" panose="02020600000000000000" pitchFamily="18" charset="-127"/>
                    <a:ea typeface="a영고딕B" panose="02020600000000000000" pitchFamily="18" charset="-127"/>
                    <a:cs typeface="조선일보명조" panose="02030304000000000000" pitchFamily="18" charset="-127"/>
                  </a:rPr>
                  <a:t>데이터 분석</a:t>
                </a:r>
                <a:endParaRPr lang="en-US" altLang="ko-KR" sz="20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376BC8"/>
                  </a:solidFill>
                  <a:latin typeface="a영고딕B" panose="02020600000000000000" pitchFamily="18" charset="-127"/>
                  <a:ea typeface="a영고딕B" panose="02020600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B12D9E8-AE49-4C6D-9ABF-47DAFCF391F4}"/>
                </a:ext>
              </a:extLst>
            </p:cNvPr>
            <p:cNvSpPr/>
            <p:nvPr/>
          </p:nvSpPr>
          <p:spPr>
            <a:xfrm>
              <a:off x="5517315" y="1496078"/>
              <a:ext cx="22894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창원시 전기버스 도입</a:t>
              </a:r>
              <a:endParaRPr lang="en-US" altLang="ko-KR" sz="1600" dirty="0">
                <a:ln>
                  <a:solidFill>
                    <a:srgbClr val="262626">
                      <a:alpha val="0"/>
                    </a:srgbClr>
                  </a:solidFill>
                </a:ln>
                <a:latin typeface="a영고딕M" panose="02020600000000000000" pitchFamily="18" charset="-127"/>
                <a:ea typeface="a영고딕M" panose="02020600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분석목표</a:t>
              </a:r>
              <a:r>
                <a:rPr lang="en-US" altLang="ko-KR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 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E92191D-129D-443E-8C96-179246F60207}"/>
                </a:ext>
              </a:extLst>
            </p:cNvPr>
            <p:cNvSpPr/>
            <p:nvPr/>
          </p:nvSpPr>
          <p:spPr>
            <a:xfrm>
              <a:off x="5517314" y="2587909"/>
              <a:ext cx="29306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활용데이터 </a:t>
              </a:r>
              <a:r>
                <a:rPr lang="ko-KR" altLang="en-US" sz="160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정의 및 세부내용</a:t>
              </a:r>
              <a:endParaRPr lang="en-US" altLang="ko-KR" sz="1600" dirty="0">
                <a:ln>
                  <a:solidFill>
                    <a:srgbClr val="262626">
                      <a:alpha val="0"/>
                    </a:srgbClr>
                  </a:solidFill>
                </a:ln>
                <a:latin typeface="a영고딕M" panose="02020600000000000000" pitchFamily="18" charset="-127"/>
                <a:ea typeface="a영고딕M" panose="02020600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59466E6-D11A-4A10-828B-15C6F23F5DD4}"/>
                </a:ext>
              </a:extLst>
            </p:cNvPr>
            <p:cNvSpPr/>
            <p:nvPr/>
          </p:nvSpPr>
          <p:spPr>
            <a:xfrm>
              <a:off x="5530140" y="3682968"/>
              <a:ext cx="24625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데이터 </a:t>
              </a:r>
              <a:r>
                <a:rPr lang="ko-KR" altLang="en-US" sz="1600" dirty="0" err="1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전처리</a:t>
              </a: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 진행방향</a:t>
              </a:r>
              <a:endParaRPr lang="en-US" altLang="ko-KR" sz="1600" dirty="0">
                <a:ln>
                  <a:solidFill>
                    <a:srgbClr val="262626">
                      <a:alpha val="0"/>
                    </a:srgbClr>
                  </a:solidFill>
                </a:ln>
                <a:latin typeface="a영고딕M" panose="02020600000000000000" pitchFamily="18" charset="-127"/>
                <a:ea typeface="a영고딕M" panose="02020600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1FE66F6-DE63-47F2-8AA2-AC0D106A0179}"/>
                </a:ext>
              </a:extLst>
            </p:cNvPr>
            <p:cNvSpPr/>
            <p:nvPr/>
          </p:nvSpPr>
          <p:spPr>
            <a:xfrm>
              <a:off x="5530140" y="4760875"/>
              <a:ext cx="18277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데이터 분석기법</a:t>
              </a:r>
              <a:endParaRPr lang="en-US" altLang="ko-KR" sz="1600" dirty="0">
                <a:ln>
                  <a:solidFill>
                    <a:srgbClr val="262626">
                      <a:alpha val="0"/>
                    </a:srgbClr>
                  </a:solidFill>
                </a:ln>
                <a:latin typeface="a영고딕M" panose="02020600000000000000" pitchFamily="18" charset="-127"/>
                <a:ea typeface="a영고딕M" panose="02020600000000000000" pitchFamily="18" charset="-127"/>
                <a:cs typeface="조선일보명조" panose="02030304000000000000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데이터 분석결과</a:t>
              </a:r>
              <a:endParaRPr lang="en-US" altLang="ko-KR" sz="1600" dirty="0">
                <a:ln>
                  <a:solidFill>
                    <a:srgbClr val="262626">
                      <a:alpha val="0"/>
                    </a:srgbClr>
                  </a:solidFill>
                </a:ln>
                <a:latin typeface="a영고딕M" panose="02020600000000000000" pitchFamily="18" charset="-127"/>
                <a:ea typeface="a영고딕M" panose="02020600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F261C2F-BFFB-42AE-98E6-C3DF8D73280F}"/>
                </a:ext>
              </a:extLst>
            </p:cNvPr>
            <p:cNvSpPr/>
            <p:nvPr/>
          </p:nvSpPr>
          <p:spPr>
            <a:xfrm>
              <a:off x="5517314" y="5820268"/>
              <a:ext cx="1891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a영고딕M" panose="02020600000000000000" pitchFamily="18" charset="-127"/>
                  <a:ea typeface="a영고딕M" panose="02020600000000000000" pitchFamily="18" charset="-127"/>
                  <a:cs typeface="조선일보명조" panose="02030304000000000000" pitchFamily="18" charset="-127"/>
                </a:rPr>
                <a:t>서비스 활용방안</a:t>
              </a:r>
              <a:endParaRPr lang="en-US" altLang="ko-KR" sz="1600" dirty="0">
                <a:ln>
                  <a:solidFill>
                    <a:srgbClr val="262626">
                      <a:alpha val="0"/>
                    </a:srgbClr>
                  </a:solidFill>
                </a:ln>
                <a:latin typeface="a영고딕M" panose="02020600000000000000" pitchFamily="18" charset="-127"/>
                <a:ea typeface="a영고딕M" panose="02020600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639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B40CC6-5AC6-4C6B-B3B5-7593146ABC45}"/>
              </a:ext>
            </a:extLst>
          </p:cNvPr>
          <p:cNvSpPr/>
          <p:nvPr/>
        </p:nvSpPr>
        <p:spPr>
          <a:xfrm>
            <a:off x="7759506" y="6264360"/>
            <a:ext cx="2782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전기버스 도입 정류장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Top10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도출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]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DFD65-1175-4CC1-8DA5-5FECC0BE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66" y="1396422"/>
            <a:ext cx="5477412" cy="480409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489527" y="489633"/>
            <a:ext cx="88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결과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C4F90D-C706-4497-9D52-E6073BD15639}"/>
              </a:ext>
            </a:extLst>
          </p:cNvPr>
          <p:cNvGrpSpPr/>
          <p:nvPr/>
        </p:nvGrpSpPr>
        <p:grpSpPr>
          <a:xfrm>
            <a:off x="6428446" y="1351174"/>
            <a:ext cx="5532425" cy="400110"/>
            <a:chOff x="1080042" y="1364826"/>
            <a:chExt cx="5532425" cy="40011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0B19F8-4B78-4EEB-82DC-D800A28EABC8}"/>
                </a:ext>
              </a:extLst>
            </p:cNvPr>
            <p:cNvSpPr txBox="1"/>
            <p:nvPr/>
          </p:nvSpPr>
          <p:spPr>
            <a:xfrm>
              <a:off x="1258831" y="1364826"/>
              <a:ext cx="5353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전기버스를 우선적으로 도입해야 하는 정류장 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B1DFDF1-16A8-4086-B36C-9F6E452C5280}"/>
                </a:ext>
              </a:extLst>
            </p:cNvPr>
            <p:cNvGrpSpPr/>
            <p:nvPr/>
          </p:nvGrpSpPr>
          <p:grpSpPr>
            <a:xfrm>
              <a:off x="1080042" y="1364826"/>
              <a:ext cx="215173" cy="349702"/>
              <a:chOff x="398044" y="1163584"/>
              <a:chExt cx="215173" cy="349702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65571F-3687-4D93-8B1A-DF6F939DA819}"/>
                  </a:ext>
                </a:extLst>
              </p:cNvPr>
              <p:cNvSpPr txBox="1"/>
              <p:nvPr/>
            </p:nvSpPr>
            <p:spPr>
              <a:xfrm>
                <a:off x="540449" y="1163584"/>
                <a:ext cx="72768" cy="349702"/>
              </a:xfrm>
              <a:prstGeom prst="rect">
                <a:avLst/>
              </a:prstGeom>
              <a:noFill/>
              <a:ln>
                <a:solidFill>
                  <a:schemeClr val="accent1">
                    <a:alpha val="0"/>
                  </a:schemeClr>
                </a:solidFill>
              </a:ln>
            </p:spPr>
            <p:txBody>
              <a:bodyPr wrap="none" lIns="36000" tIns="36000" rIns="36000" bIns="36000" rtlCol="0">
                <a:spAutoFit/>
              </a:bodyPr>
              <a:lstStyle/>
              <a:p>
                <a:endParaRPr lang="en-US" altLang="ko-KR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3E87641-4635-4485-979E-B5FA849CDEEC}"/>
                  </a:ext>
                </a:extLst>
              </p:cNvPr>
              <p:cNvGrpSpPr/>
              <p:nvPr/>
            </p:nvGrpSpPr>
            <p:grpSpPr>
              <a:xfrm>
                <a:off x="398044" y="1218475"/>
                <a:ext cx="90651" cy="257176"/>
                <a:chOff x="4357679" y="2852738"/>
                <a:chExt cx="102402" cy="290513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A11293A4-D4B1-4BE2-9328-6FBAE1DE7372}"/>
                    </a:ext>
                  </a:extLst>
                </p:cNvPr>
                <p:cNvSpPr/>
                <p:nvPr/>
              </p:nvSpPr>
              <p:spPr>
                <a:xfrm>
                  <a:off x="4357688" y="2852738"/>
                  <a:ext cx="102393" cy="102393"/>
                </a:xfrm>
                <a:prstGeom prst="rect">
                  <a:avLst/>
                </a:prstGeom>
                <a:solidFill>
                  <a:srgbClr val="3F71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41870DA-EDC9-4F22-8789-DDA2F18C5610}"/>
                    </a:ext>
                  </a:extLst>
                </p:cNvPr>
                <p:cNvSpPr/>
                <p:nvPr/>
              </p:nvSpPr>
              <p:spPr>
                <a:xfrm>
                  <a:off x="4357679" y="2955132"/>
                  <a:ext cx="102393" cy="188119"/>
                </a:xfrm>
                <a:prstGeom prst="rect">
                  <a:avLst/>
                </a:prstGeom>
                <a:solidFill>
                  <a:srgbClr val="0351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91C656-6C50-489C-BB32-FED6E48B0F28}"/>
              </a:ext>
            </a:extLst>
          </p:cNvPr>
          <p:cNvSpPr/>
          <p:nvPr/>
        </p:nvSpPr>
        <p:spPr>
          <a:xfrm>
            <a:off x="6340764" y="1809538"/>
            <a:ext cx="5620107" cy="153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대기오염물질 농도와 버스정류장별 혼잡도가 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높을수록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      </a:t>
            </a: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정류장별 점수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종속변수 값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가 높음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정류장 점수에 대한 지도 시각화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  </a:t>
            </a: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전기버스를 우선적으로 도입해야 하는 정류장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Top10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26" name="그림 25" descr="그림입니다.  원본 그림의 이름: mem00003f5c0015.tmp  원본 그림의 크기: 가로 673pixel, 세로 337pixel">
            <a:extLst>
              <a:ext uri="{FF2B5EF4-FFF2-40B4-BE49-F238E27FC236}">
                <a16:creationId xmlns:a16="http://schemas.microsoft.com/office/drawing/2014/main" id="{E8B3B163-48AD-4A1E-92D5-D7C35C9ACAD5}"/>
              </a:ext>
            </a:extLst>
          </p:cNvPr>
          <p:cNvPicPr/>
          <p:nvPr/>
        </p:nvPicPr>
        <p:blipFill rotWithShape="1">
          <a:blip r:embed="rId3"/>
          <a:srcRect r="30" b="59"/>
          <a:stretch/>
        </p:blipFill>
        <p:spPr>
          <a:xfrm>
            <a:off x="6848280" y="3493179"/>
            <a:ext cx="4605071" cy="26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6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B0C929-6859-4424-B253-FF2024074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3" t="11573" r="12216" b="5612"/>
          <a:stretch/>
        </p:blipFill>
        <p:spPr>
          <a:xfrm>
            <a:off x="746158" y="1406065"/>
            <a:ext cx="5477412" cy="4804098"/>
          </a:xfrm>
          <a:prstGeom prst="rect">
            <a:avLst/>
          </a:prstGeom>
        </p:spPr>
      </p:pic>
      <p:pic>
        <p:nvPicPr>
          <p:cNvPr id="18" name="그림 17" descr="그림입니다.  원본 그림의 이름: mem00003f5c0016.tmp  원본 그림의 크기: 가로 690pixel, 세로 347pixel">
            <a:extLst>
              <a:ext uri="{FF2B5EF4-FFF2-40B4-BE49-F238E27FC236}">
                <a16:creationId xmlns:a16="http://schemas.microsoft.com/office/drawing/2014/main" id="{C80D1AEF-65BD-467B-8BB6-D43522F9DCE4}"/>
              </a:ext>
            </a:extLst>
          </p:cNvPr>
          <p:cNvPicPr/>
          <p:nvPr/>
        </p:nvPicPr>
        <p:blipFill rotWithShape="1">
          <a:blip r:embed="rId3"/>
          <a:srcRect/>
          <a:stretch/>
        </p:blipFill>
        <p:spPr>
          <a:xfrm>
            <a:off x="6935963" y="4087085"/>
            <a:ext cx="4517389" cy="21772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489527" y="489633"/>
            <a:ext cx="88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결과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C4F90D-C706-4497-9D52-E6073BD15639}"/>
              </a:ext>
            </a:extLst>
          </p:cNvPr>
          <p:cNvGrpSpPr/>
          <p:nvPr/>
        </p:nvGrpSpPr>
        <p:grpSpPr>
          <a:xfrm>
            <a:off x="6428446" y="1351174"/>
            <a:ext cx="5532425" cy="400110"/>
            <a:chOff x="1080042" y="1364826"/>
            <a:chExt cx="5532425" cy="40011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0B19F8-4B78-4EEB-82DC-D800A28EABC8}"/>
                </a:ext>
              </a:extLst>
            </p:cNvPr>
            <p:cNvSpPr txBox="1"/>
            <p:nvPr/>
          </p:nvSpPr>
          <p:spPr>
            <a:xfrm>
              <a:off x="1258831" y="1364826"/>
              <a:ext cx="5353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전기버스를 우선적으로 도입해야 하는 노선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B1DFDF1-16A8-4086-B36C-9F6E452C5280}"/>
                </a:ext>
              </a:extLst>
            </p:cNvPr>
            <p:cNvGrpSpPr/>
            <p:nvPr/>
          </p:nvGrpSpPr>
          <p:grpSpPr>
            <a:xfrm>
              <a:off x="1080042" y="1364826"/>
              <a:ext cx="215173" cy="349702"/>
              <a:chOff x="398044" y="1163584"/>
              <a:chExt cx="215173" cy="349702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65571F-3687-4D93-8B1A-DF6F939DA819}"/>
                  </a:ext>
                </a:extLst>
              </p:cNvPr>
              <p:cNvSpPr txBox="1"/>
              <p:nvPr/>
            </p:nvSpPr>
            <p:spPr>
              <a:xfrm>
                <a:off x="540449" y="1163584"/>
                <a:ext cx="72768" cy="349702"/>
              </a:xfrm>
              <a:prstGeom prst="rect">
                <a:avLst/>
              </a:prstGeom>
              <a:noFill/>
              <a:ln>
                <a:solidFill>
                  <a:schemeClr val="accent1">
                    <a:alpha val="0"/>
                  </a:schemeClr>
                </a:solidFill>
              </a:ln>
            </p:spPr>
            <p:txBody>
              <a:bodyPr wrap="none" lIns="36000" tIns="36000" rIns="36000" bIns="36000" rtlCol="0">
                <a:spAutoFit/>
              </a:bodyPr>
              <a:lstStyle/>
              <a:p>
                <a:endParaRPr lang="en-US" altLang="ko-KR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3E87641-4635-4485-979E-B5FA849CDEEC}"/>
                  </a:ext>
                </a:extLst>
              </p:cNvPr>
              <p:cNvGrpSpPr/>
              <p:nvPr/>
            </p:nvGrpSpPr>
            <p:grpSpPr>
              <a:xfrm>
                <a:off x="398044" y="1218475"/>
                <a:ext cx="90651" cy="257176"/>
                <a:chOff x="4357679" y="2852738"/>
                <a:chExt cx="102402" cy="290513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A11293A4-D4B1-4BE2-9328-6FBAE1DE7372}"/>
                    </a:ext>
                  </a:extLst>
                </p:cNvPr>
                <p:cNvSpPr/>
                <p:nvPr/>
              </p:nvSpPr>
              <p:spPr>
                <a:xfrm>
                  <a:off x="4357688" y="2852738"/>
                  <a:ext cx="102393" cy="102393"/>
                </a:xfrm>
                <a:prstGeom prst="rect">
                  <a:avLst/>
                </a:prstGeom>
                <a:solidFill>
                  <a:srgbClr val="3F71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41870DA-EDC9-4F22-8789-DDA2F18C5610}"/>
                    </a:ext>
                  </a:extLst>
                </p:cNvPr>
                <p:cNvSpPr/>
                <p:nvPr/>
              </p:nvSpPr>
              <p:spPr>
                <a:xfrm>
                  <a:off x="4357679" y="2955132"/>
                  <a:ext cx="102393" cy="188119"/>
                </a:xfrm>
                <a:prstGeom prst="rect">
                  <a:avLst/>
                </a:prstGeom>
                <a:solidFill>
                  <a:srgbClr val="0351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91C656-6C50-489C-BB32-FED6E48B0F28}"/>
              </a:ext>
            </a:extLst>
          </p:cNvPr>
          <p:cNvSpPr/>
          <p:nvPr/>
        </p:nvSpPr>
        <p:spPr>
          <a:xfrm>
            <a:off x="6340764" y="1809538"/>
            <a:ext cx="562010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본 분석의 목적은  전기버스 도입이 시급한 노선을 선정하는 것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정류장별 점수를 활용하여 버스노선 점수 생성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  </a:t>
            </a: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전기버스를 우선적으로 도입해야 하는 노선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Top10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351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대기오염물질 농도가 높은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운남동과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버스정류장 혼잡도가 높은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회원동을 어우르는 빨간색 노선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</a:t>
            </a:r>
            <a:r>
              <a:rPr lang="en-US" altLang="ko-KR" sz="16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109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번 버스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B40CC6-5AC6-4C6B-B3B5-7593146ABC45}"/>
              </a:ext>
            </a:extLst>
          </p:cNvPr>
          <p:cNvSpPr/>
          <p:nvPr/>
        </p:nvSpPr>
        <p:spPr>
          <a:xfrm>
            <a:off x="7859694" y="6264360"/>
            <a:ext cx="2582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전기버스 도입 노선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Top10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도출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8376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FBE5CCC-1534-439D-BC5F-F38A42D0AF31}"/>
              </a:ext>
            </a:extLst>
          </p:cNvPr>
          <p:cNvGrpSpPr/>
          <p:nvPr/>
        </p:nvGrpSpPr>
        <p:grpSpPr>
          <a:xfrm>
            <a:off x="3903407" y="2726683"/>
            <a:ext cx="3618271" cy="3622436"/>
            <a:chOff x="3872015" y="2688160"/>
            <a:chExt cx="3675976" cy="3680207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871C9BB-47FF-4865-8C0A-BD00F2480587}"/>
                </a:ext>
              </a:extLst>
            </p:cNvPr>
            <p:cNvSpPr/>
            <p:nvPr/>
          </p:nvSpPr>
          <p:spPr>
            <a:xfrm>
              <a:off x="3873181" y="2693645"/>
              <a:ext cx="3674722" cy="3674722"/>
            </a:xfrm>
            <a:prstGeom prst="ellipse">
              <a:avLst/>
            </a:prstGeom>
            <a:solidFill>
              <a:srgbClr val="BDCEED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schemeClr val="bg1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ACE626F-EC15-4B8E-A40C-77D600B6055E}"/>
                </a:ext>
              </a:extLst>
            </p:cNvPr>
            <p:cNvSpPr/>
            <p:nvPr/>
          </p:nvSpPr>
          <p:spPr>
            <a:xfrm rot="16200000">
              <a:off x="4218285" y="4186597"/>
              <a:ext cx="87877" cy="780418"/>
            </a:xfrm>
            <a:prstGeom prst="rect">
              <a:avLst/>
            </a:prstGeom>
            <a:solidFill>
              <a:srgbClr val="F4F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365AC39-D661-4FFA-9B55-98FDC999640F}"/>
                </a:ext>
              </a:extLst>
            </p:cNvPr>
            <p:cNvSpPr/>
            <p:nvPr/>
          </p:nvSpPr>
          <p:spPr>
            <a:xfrm>
              <a:off x="5693196" y="2688160"/>
              <a:ext cx="83516" cy="740840"/>
            </a:xfrm>
            <a:prstGeom prst="rect">
              <a:avLst/>
            </a:prstGeom>
            <a:solidFill>
              <a:srgbClr val="ECF1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0F1B16-45EF-4CB9-9F29-A19FC9DE5361}"/>
                </a:ext>
              </a:extLst>
            </p:cNvPr>
            <p:cNvSpPr/>
            <p:nvPr/>
          </p:nvSpPr>
          <p:spPr>
            <a:xfrm flipH="1">
              <a:off x="5686860" y="5654402"/>
              <a:ext cx="89852" cy="713965"/>
            </a:xfrm>
            <a:prstGeom prst="rect">
              <a:avLst/>
            </a:prstGeom>
            <a:solidFill>
              <a:srgbClr val="F4F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7237877-D1EB-480E-B17E-368FED776459}"/>
                </a:ext>
              </a:extLst>
            </p:cNvPr>
            <p:cNvSpPr/>
            <p:nvPr/>
          </p:nvSpPr>
          <p:spPr>
            <a:xfrm rot="16200000" flipH="1">
              <a:off x="7145108" y="4217862"/>
              <a:ext cx="76091" cy="729675"/>
            </a:xfrm>
            <a:prstGeom prst="rect">
              <a:avLst/>
            </a:prstGeom>
            <a:solidFill>
              <a:srgbClr val="F4F7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3D7DD1-A215-4FA7-A85C-8199D5C51298}"/>
              </a:ext>
            </a:extLst>
          </p:cNvPr>
          <p:cNvSpPr/>
          <p:nvPr/>
        </p:nvSpPr>
        <p:spPr>
          <a:xfrm>
            <a:off x="0" y="1459130"/>
            <a:ext cx="12197838" cy="645865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489527" y="489633"/>
            <a:ext cx="88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57E99-D1B3-4E6B-90B2-72AD78679CB6}"/>
              </a:ext>
            </a:extLst>
          </p:cNvPr>
          <p:cNvSpPr txBox="1"/>
          <p:nvPr/>
        </p:nvSpPr>
        <p:spPr>
          <a:xfrm>
            <a:off x="1057520" y="1518888"/>
            <a:ext cx="1007695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BDCEED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“ </a:t>
            </a:r>
            <a:r>
              <a:rPr lang="ko-KR" altLang="en-US" sz="2000" dirty="0">
                <a:solidFill>
                  <a:srgbClr val="BDCEED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전기버스</a:t>
            </a:r>
            <a:r>
              <a:rPr lang="ko-KR" altLang="en-US" sz="2000" dirty="0">
                <a:solidFill>
                  <a:schemeClr val="bg1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로</a:t>
            </a:r>
            <a:r>
              <a:rPr lang="en-US" altLang="ko-KR" sz="2000" dirty="0">
                <a:solidFill>
                  <a:srgbClr val="BDCEED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기존 대형 버스에서 배출되는 대기오염물질 </a:t>
            </a:r>
            <a:r>
              <a:rPr lang="ko-KR" altLang="en-US" sz="2000" dirty="0">
                <a:solidFill>
                  <a:srgbClr val="BDCEED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저감효과 </a:t>
            </a:r>
            <a:r>
              <a:rPr lang="en-US" altLang="ko-KR" sz="2000" dirty="0">
                <a:solidFill>
                  <a:srgbClr val="BDCEED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”</a:t>
            </a:r>
            <a:r>
              <a:rPr lang="ko-KR" altLang="en-US" sz="2000" dirty="0">
                <a:solidFill>
                  <a:srgbClr val="376BC8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 </a:t>
            </a:r>
            <a:endParaRPr lang="ko-KR" altLang="en-US" sz="20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F4CC695-D3C0-4F44-9D9F-C0A0B78CC478}"/>
              </a:ext>
            </a:extLst>
          </p:cNvPr>
          <p:cNvGrpSpPr/>
          <p:nvPr/>
        </p:nvGrpSpPr>
        <p:grpSpPr>
          <a:xfrm>
            <a:off x="7680328" y="2763662"/>
            <a:ext cx="2656507" cy="1369543"/>
            <a:chOff x="411549" y="1620765"/>
            <a:chExt cx="2862739" cy="1475864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7F28E59-EA89-4C6A-8058-FE5267CD941B}"/>
                </a:ext>
              </a:extLst>
            </p:cNvPr>
            <p:cNvSpPr/>
            <p:nvPr/>
          </p:nvSpPr>
          <p:spPr>
            <a:xfrm>
              <a:off x="411549" y="1620765"/>
              <a:ext cx="2815048" cy="1475864"/>
            </a:xfrm>
            <a:prstGeom prst="roundRect">
              <a:avLst>
                <a:gd name="adj" fmla="val 23521"/>
              </a:avLst>
            </a:prstGeom>
            <a:solidFill>
              <a:schemeClr val="bg2">
                <a:alpha val="46000"/>
              </a:schemeClr>
            </a:solidFill>
            <a:ln w="952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4C5E79B-9FFE-4D68-A2BC-5CDD0A8661D8}"/>
                </a:ext>
              </a:extLst>
            </p:cNvPr>
            <p:cNvSpPr/>
            <p:nvPr/>
          </p:nvSpPr>
          <p:spPr>
            <a:xfrm>
              <a:off x="447962" y="2058134"/>
              <a:ext cx="2826326" cy="630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94F93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장기적인 전기버스 확대의 </a:t>
              </a:r>
              <a:endParaRPr lang="en-US" altLang="ko-KR" sz="1600" dirty="0">
                <a:solidFill>
                  <a:srgbClr val="294F93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94F93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근거와 지표로 활용 가능</a:t>
              </a:r>
              <a:endParaRPr lang="en-US" altLang="ko-KR" sz="1600" dirty="0">
                <a:solidFill>
                  <a:srgbClr val="294F93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2D70A9-BAFC-4388-8F2E-47E9A5ED5A8A}"/>
              </a:ext>
            </a:extLst>
          </p:cNvPr>
          <p:cNvGrpSpPr/>
          <p:nvPr/>
        </p:nvGrpSpPr>
        <p:grpSpPr>
          <a:xfrm>
            <a:off x="4586770" y="3402779"/>
            <a:ext cx="2282442" cy="2281392"/>
            <a:chOff x="4812991" y="2666988"/>
            <a:chExt cx="2618568" cy="252721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D56E3C0-127B-4CA7-BBDA-9E5881DEB1D3}"/>
                </a:ext>
              </a:extLst>
            </p:cNvPr>
            <p:cNvSpPr/>
            <p:nvPr/>
          </p:nvSpPr>
          <p:spPr>
            <a:xfrm>
              <a:off x="4812991" y="2666988"/>
              <a:ext cx="2618568" cy="2527219"/>
            </a:xfrm>
            <a:prstGeom prst="ellipse">
              <a:avLst/>
            </a:prstGeom>
            <a:solidFill>
              <a:srgbClr val="ECF1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800" dirty="0">
                <a:solidFill>
                  <a:schemeClr val="bg1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DF0D89-F4F4-438D-80F0-5DBC63A1935D}"/>
                </a:ext>
              </a:extLst>
            </p:cNvPr>
            <p:cNvGrpSpPr/>
            <p:nvPr/>
          </p:nvGrpSpPr>
          <p:grpSpPr>
            <a:xfrm>
              <a:off x="4908883" y="2762660"/>
              <a:ext cx="2522676" cy="2387921"/>
              <a:chOff x="4908883" y="2762660"/>
              <a:chExt cx="2522676" cy="2387921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C7F7D39-72EB-4604-931B-5DB16EF8059C}"/>
                  </a:ext>
                </a:extLst>
              </p:cNvPr>
              <p:cNvSpPr/>
              <p:nvPr/>
            </p:nvSpPr>
            <p:spPr>
              <a:xfrm>
                <a:off x="4908883" y="2762660"/>
                <a:ext cx="2437855" cy="2353192"/>
              </a:xfrm>
              <a:prstGeom prst="ellipse">
                <a:avLst/>
              </a:prstGeom>
              <a:solidFill>
                <a:srgbClr val="294F9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schemeClr val="bg1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endParaRPr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9C40E84C-C7E8-481A-99E4-1B691C97845F}"/>
                  </a:ext>
                </a:extLst>
              </p:cNvPr>
              <p:cNvSpPr/>
              <p:nvPr/>
            </p:nvSpPr>
            <p:spPr>
              <a:xfrm rot="14625480">
                <a:off x="4831128" y="3115528"/>
                <a:ext cx="1266863" cy="1085182"/>
              </a:xfrm>
              <a:prstGeom prst="triangle">
                <a:avLst>
                  <a:gd name="adj" fmla="val 57792"/>
                </a:avLst>
              </a:prstGeom>
              <a:solidFill>
                <a:srgbClr val="376BC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영고딕M" panose="02020600000000000000" pitchFamily="18" charset="-127"/>
                  <a:ea typeface="a영고딕M" panose="02020600000000000000" pitchFamily="18" charset="-127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8B1B29CB-804F-4B71-A2A5-D9FB41BC5EDD}"/>
                  </a:ext>
                </a:extLst>
              </p:cNvPr>
              <p:cNvSpPr/>
              <p:nvPr/>
            </p:nvSpPr>
            <p:spPr>
              <a:xfrm rot="5581464">
                <a:off x="6012642" y="2820736"/>
                <a:ext cx="1187116" cy="1110840"/>
              </a:xfrm>
              <a:prstGeom prst="triangle">
                <a:avLst/>
              </a:prstGeom>
              <a:solidFill>
                <a:srgbClr val="BDCEED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영고딕M" panose="02020600000000000000" pitchFamily="18" charset="-127"/>
                  <a:ea typeface="a영고딕M" panose="02020600000000000000" pitchFamily="18" charset="-127"/>
                </a:endParaRPr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C840C4EE-3DC8-40F2-889D-8E3A3ACD10A6}"/>
                  </a:ext>
                </a:extLst>
              </p:cNvPr>
              <p:cNvSpPr/>
              <p:nvPr/>
            </p:nvSpPr>
            <p:spPr>
              <a:xfrm rot="9168806">
                <a:off x="5098533" y="3501727"/>
                <a:ext cx="1278788" cy="1079114"/>
              </a:xfrm>
              <a:prstGeom prst="triangle">
                <a:avLst/>
              </a:prstGeom>
              <a:solidFill>
                <a:srgbClr val="BDCEED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영고딕M" panose="02020600000000000000" pitchFamily="18" charset="-127"/>
                  <a:ea typeface="a영고딕M" panose="02020600000000000000" pitchFamily="18" charset="-127"/>
                </a:endParaRPr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56E99806-05DE-4DE8-B116-792E1568C594}"/>
                  </a:ext>
                </a:extLst>
              </p:cNvPr>
              <p:cNvSpPr/>
              <p:nvPr/>
            </p:nvSpPr>
            <p:spPr>
              <a:xfrm rot="5661519">
                <a:off x="5934650" y="4001603"/>
                <a:ext cx="1187116" cy="1110840"/>
              </a:xfrm>
              <a:prstGeom prst="triangle">
                <a:avLst/>
              </a:prstGeom>
              <a:solidFill>
                <a:srgbClr val="BDCEED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영고딕M" panose="02020600000000000000" pitchFamily="18" charset="-127"/>
                  <a:ea typeface="a영고딕M" panose="02020600000000000000" pitchFamily="18" charset="-127"/>
                </a:endParaRPr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CD3F8300-455C-45FA-8E6A-16B20109F5FF}"/>
                  </a:ext>
                </a:extLst>
              </p:cNvPr>
              <p:cNvSpPr/>
              <p:nvPr/>
            </p:nvSpPr>
            <p:spPr>
              <a:xfrm rot="1831347">
                <a:off x="6164696" y="3261538"/>
                <a:ext cx="1266863" cy="1085182"/>
              </a:xfrm>
              <a:prstGeom prst="triangle">
                <a:avLst>
                  <a:gd name="adj" fmla="val 57792"/>
                </a:avLst>
              </a:prstGeom>
              <a:solidFill>
                <a:srgbClr val="376BC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영고딕M" panose="02020600000000000000" pitchFamily="18" charset="-127"/>
                  <a:ea typeface="a영고딕M" panose="02020600000000000000" pitchFamily="18" charset="-127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A73838EB-EC76-45E4-BDF1-51CF415551CF}"/>
                  </a:ext>
                </a:extLst>
              </p:cNvPr>
              <p:cNvSpPr/>
              <p:nvPr/>
            </p:nvSpPr>
            <p:spPr>
              <a:xfrm rot="9769178">
                <a:off x="5104495" y="3981487"/>
                <a:ext cx="1266863" cy="1085182"/>
              </a:xfrm>
              <a:prstGeom prst="triangle">
                <a:avLst>
                  <a:gd name="adj" fmla="val 57792"/>
                </a:avLst>
              </a:prstGeom>
              <a:solidFill>
                <a:srgbClr val="376BC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영고딕M" panose="02020600000000000000" pitchFamily="18" charset="-127"/>
                  <a:ea typeface="a영고딕M" panose="02020600000000000000" pitchFamily="18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230E8BB-26AE-49D6-BDB9-76F14F0D1195}"/>
                  </a:ext>
                </a:extLst>
              </p:cNvPr>
              <p:cNvSpPr/>
              <p:nvPr/>
            </p:nvSpPr>
            <p:spPr>
              <a:xfrm>
                <a:off x="5166819" y="3523335"/>
                <a:ext cx="1866850" cy="906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전 기 </a:t>
                </a:r>
                <a:r>
                  <a:rPr lang="ko-KR" altLang="en-US" sz="2800" b="1" dirty="0" err="1">
                    <a:solidFill>
                      <a:schemeClr val="bg1"/>
                    </a:solidFill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버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 </a:t>
                </a:r>
                <a:r>
                  <a:rPr lang="ko-KR" altLang="en-US" sz="2800" b="1" dirty="0" err="1">
                    <a:solidFill>
                      <a:schemeClr val="bg1"/>
                    </a:solidFill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스</a:t>
                </a:r>
                <a:endParaRPr lang="en-US" altLang="ko-KR" sz="2800" b="1" dirty="0">
                  <a:solidFill>
                    <a:schemeClr val="bg1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노선추천</a:t>
                </a:r>
                <a:endParaRPr lang="ko-KR" altLang="en-US" b="1" dirty="0">
                  <a:solidFill>
                    <a:schemeClr val="bg1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21EE28-A290-4722-A37A-849F45150A49}"/>
              </a:ext>
            </a:extLst>
          </p:cNvPr>
          <p:cNvGrpSpPr/>
          <p:nvPr/>
        </p:nvGrpSpPr>
        <p:grpSpPr>
          <a:xfrm>
            <a:off x="1084248" y="2763662"/>
            <a:ext cx="2656507" cy="1369543"/>
            <a:chOff x="411549" y="1620765"/>
            <a:chExt cx="2862739" cy="1475864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0BE80D0-6EF1-4867-9464-E6A39048E815}"/>
                </a:ext>
              </a:extLst>
            </p:cNvPr>
            <p:cNvSpPr/>
            <p:nvPr/>
          </p:nvSpPr>
          <p:spPr>
            <a:xfrm>
              <a:off x="411549" y="1620765"/>
              <a:ext cx="2815048" cy="1475864"/>
            </a:xfrm>
            <a:prstGeom prst="roundRect">
              <a:avLst>
                <a:gd name="adj" fmla="val 23521"/>
              </a:avLst>
            </a:prstGeom>
            <a:solidFill>
              <a:schemeClr val="bg2">
                <a:alpha val="46000"/>
              </a:schemeClr>
            </a:solidFill>
            <a:ln w="952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D92D34F-FBEF-4FC8-84EA-D48D042DFA92}"/>
                </a:ext>
              </a:extLst>
            </p:cNvPr>
            <p:cNvSpPr/>
            <p:nvPr/>
          </p:nvSpPr>
          <p:spPr>
            <a:xfrm>
              <a:off x="447962" y="2058134"/>
              <a:ext cx="2826326" cy="630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94F93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한정된 예산으로 투자대비</a:t>
              </a:r>
              <a:endParaRPr lang="en-US" altLang="ko-KR" sz="1600" dirty="0">
                <a:solidFill>
                  <a:srgbClr val="294F93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94F93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높은 효율 기대</a:t>
              </a:r>
              <a:endParaRPr lang="ko-KR" altLang="en-US" dirty="0">
                <a:solidFill>
                  <a:srgbClr val="294F93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4F8010-3F0B-468D-A445-8A4CF72EA8E4}"/>
              </a:ext>
            </a:extLst>
          </p:cNvPr>
          <p:cNvGrpSpPr/>
          <p:nvPr/>
        </p:nvGrpSpPr>
        <p:grpSpPr>
          <a:xfrm>
            <a:off x="1084248" y="4870789"/>
            <a:ext cx="2656507" cy="1369543"/>
            <a:chOff x="411549" y="1620765"/>
            <a:chExt cx="2862739" cy="1475864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CC6D965-3E6A-440A-B634-CB04C809E24F}"/>
                </a:ext>
              </a:extLst>
            </p:cNvPr>
            <p:cNvSpPr/>
            <p:nvPr/>
          </p:nvSpPr>
          <p:spPr>
            <a:xfrm>
              <a:off x="411549" y="1620765"/>
              <a:ext cx="2815048" cy="1475864"/>
            </a:xfrm>
            <a:prstGeom prst="roundRect">
              <a:avLst>
                <a:gd name="adj" fmla="val 23521"/>
              </a:avLst>
            </a:prstGeom>
            <a:solidFill>
              <a:schemeClr val="bg2">
                <a:alpha val="46000"/>
              </a:schemeClr>
            </a:solidFill>
            <a:ln w="952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839D4CA-943B-401C-B6CF-C6D68239376D}"/>
                </a:ext>
              </a:extLst>
            </p:cNvPr>
            <p:cNvSpPr/>
            <p:nvPr/>
          </p:nvSpPr>
          <p:spPr>
            <a:xfrm>
              <a:off x="447962" y="2058134"/>
              <a:ext cx="2826326" cy="630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94F93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기존 버스노선을 활용하여</a:t>
              </a:r>
              <a:endParaRPr lang="en-US" altLang="ko-KR" sz="1600" dirty="0">
                <a:solidFill>
                  <a:srgbClr val="294F93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94F93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시민들에게 친숙</a:t>
              </a:r>
              <a:endParaRPr lang="en-US" altLang="ko-KR" sz="1600" dirty="0">
                <a:solidFill>
                  <a:srgbClr val="294F93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E293050-FCFC-4EB5-8D1C-C5A5FCA6455F}"/>
              </a:ext>
            </a:extLst>
          </p:cNvPr>
          <p:cNvGrpSpPr/>
          <p:nvPr/>
        </p:nvGrpSpPr>
        <p:grpSpPr>
          <a:xfrm>
            <a:off x="7729153" y="4870789"/>
            <a:ext cx="2656507" cy="1369543"/>
            <a:chOff x="411549" y="1620765"/>
            <a:chExt cx="2862739" cy="147586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D7CFF9C-0FD7-4E63-ADD7-50460896D459}"/>
                </a:ext>
              </a:extLst>
            </p:cNvPr>
            <p:cNvSpPr/>
            <p:nvPr/>
          </p:nvSpPr>
          <p:spPr>
            <a:xfrm>
              <a:off x="411549" y="1620765"/>
              <a:ext cx="2815048" cy="1475864"/>
            </a:xfrm>
            <a:prstGeom prst="roundRect">
              <a:avLst>
                <a:gd name="adj" fmla="val 23521"/>
              </a:avLst>
            </a:prstGeom>
            <a:solidFill>
              <a:schemeClr val="bg2">
                <a:alpha val="46000"/>
              </a:schemeClr>
            </a:solidFill>
            <a:ln w="952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B2DC89-0C0E-4D8E-A1BC-825E805D3522}"/>
                </a:ext>
              </a:extLst>
            </p:cNvPr>
            <p:cNvSpPr/>
            <p:nvPr/>
          </p:nvSpPr>
          <p:spPr>
            <a:xfrm>
              <a:off x="447962" y="2058134"/>
              <a:ext cx="2826326" cy="630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294F93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버스 노선 대체방안의 </a:t>
              </a:r>
              <a:endParaRPr lang="en-US" altLang="ko-KR" sz="1600" dirty="0">
                <a:solidFill>
                  <a:srgbClr val="294F93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294F93"/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정책추진 분석모델로서 작용</a:t>
              </a:r>
              <a:endParaRPr lang="en-US" altLang="ko-KR" sz="1600" dirty="0">
                <a:solidFill>
                  <a:srgbClr val="294F93"/>
                </a:solidFill>
                <a:latin typeface="a영고딕M" panose="02020600000000000000" pitchFamily="18" charset="-127"/>
                <a:ea typeface="a영고딕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42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489527" y="489633"/>
            <a:ext cx="88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기대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0576CD-D3AC-4FD9-862A-3F2F4569A1CE}"/>
              </a:ext>
            </a:extLst>
          </p:cNvPr>
          <p:cNvSpPr/>
          <p:nvPr/>
        </p:nvSpPr>
        <p:spPr>
          <a:xfrm>
            <a:off x="1417334" y="612743"/>
            <a:ext cx="3364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prstClr val="black"/>
                </a:solidFill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조선일보명조" panose="02030304000000000000" pitchFamily="18" charset="-127"/>
              </a:rPr>
              <a:t>서비스 활용방안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srgbClr val="262626">
                    <a:alpha val="0"/>
                  </a:srgbClr>
                </a:solidFill>
              </a:ln>
              <a:solidFill>
                <a:prstClr val="black"/>
              </a:solidFill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2" name="Picture 4" descr="ê´ë ¨ ì´ë¯¸ì§">
            <a:extLst>
              <a:ext uri="{FF2B5EF4-FFF2-40B4-BE49-F238E27FC236}">
                <a16:creationId xmlns:a16="http://schemas.microsoft.com/office/drawing/2014/main" id="{FC560C4E-814B-48E6-9D71-B3C2C370C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5844" y1="21922" x2="55844" y2="21922"/>
                        <a14:foregroundMark x1="48442" y1="21622" x2="48442" y2="21622"/>
                        <a14:foregroundMark x1="32727" y1="29429" x2="32727" y2="29429"/>
                        <a14:foregroundMark x1="25195" y1="33333" x2="25195" y2="33333"/>
                        <a14:foregroundMark x1="58571" y1="59159" x2="58571" y2="59159"/>
                        <a14:foregroundMark x1="60519" y1="82883" x2="60519" y2="82883"/>
                        <a14:foregroundMark x1="25974" y1="78378" x2="25974" y2="78378"/>
                        <a14:foregroundMark x1="59740" y1="81381" x2="59740" y2="81381"/>
                        <a14:foregroundMark x1="26753" y1="78679" x2="26753" y2="78679"/>
                        <a14:foregroundMark x1="26364" y1="78679" x2="26364" y2="78679"/>
                        <a14:foregroundMark x1="26104" y1="78679" x2="26104" y2="78679"/>
                        <a14:foregroundMark x1="25065" y1="78078" x2="25065" y2="78078"/>
                        <a14:foregroundMark x1="25065" y1="78078" x2="25065" y2="78078"/>
                        <a14:foregroundMark x1="25584" y1="78679" x2="25584" y2="78679"/>
                        <a14:foregroundMark x1="25455" y1="78679" x2="25455" y2="78679"/>
                        <a14:foregroundMark x1="24935" y1="78378" x2="24935" y2="78378"/>
                        <a14:foregroundMark x1="24935" y1="78378" x2="24935" y2="78378"/>
                        <a14:foregroundMark x1="24675" y1="78979" x2="24675" y2="78979"/>
                        <a14:foregroundMark x1="24675" y1="78979" x2="24935" y2="78979"/>
                        <a14:foregroundMark x1="26883" y1="78679" x2="26883" y2="78679"/>
                        <a14:foregroundMark x1="29610" y1="78378" x2="30779" y2="78078"/>
                        <a14:foregroundMark x1="32468" y1="78078" x2="32468" y2="78078"/>
                        <a14:foregroundMark x1="31948" y1="76577" x2="31948" y2="76577"/>
                        <a14:foregroundMark x1="29481" y1="77477" x2="29481" y2="77477"/>
                        <a14:foregroundMark x1="30000" y1="76577" x2="23636" y2="72973"/>
                        <a14:foregroundMark x1="23636" y1="72973" x2="25065" y2="77778"/>
                        <a14:foregroundMark x1="76234" y1="71772" x2="76104" y2="56456"/>
                        <a14:foregroundMark x1="76104" y1="56456" x2="78312" y2="71171"/>
                        <a14:foregroundMark x1="78312" y1="71171" x2="71039" y2="77177"/>
                        <a14:foregroundMark x1="71039" y1="77177" x2="77792" y2="72973"/>
                        <a14:foregroundMark x1="77792" y1="72973" x2="76623" y2="33634"/>
                        <a14:foregroundMark x1="76623" y1="33634" x2="76623" y2="63964"/>
                        <a14:foregroundMark x1="76623" y1="63964" x2="76234" y2="28228"/>
                        <a14:foregroundMark x1="76234" y1="28228" x2="70390" y2="17718"/>
                        <a14:foregroundMark x1="70390" y1="17718" x2="55065" y2="12613"/>
                        <a14:foregroundMark x1="25195" y1="28829" x2="41818" y2="21021"/>
                        <a14:foregroundMark x1="41818" y1="21021" x2="32078" y2="23724"/>
                        <a14:foregroundMark x1="32078" y1="23724" x2="44286" y2="20721"/>
                        <a14:foregroundMark x1="44286" y1="20721" x2="27532" y2="24024"/>
                        <a14:foregroundMark x1="27532" y1="24024" x2="52987" y2="15315"/>
                        <a14:foregroundMark x1="52987" y1="15315" x2="53377" y2="15616"/>
                        <a14:foregroundMark x1="27922" y1="25826" x2="24805" y2="39640"/>
                        <a14:foregroundMark x1="24805" y1="39640" x2="24805" y2="41742"/>
                        <a14:foregroundMark x1="26494" y1="30030" x2="24545" y2="27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84" t="7757" r="17842" b="6807"/>
          <a:stretch/>
        </p:blipFill>
        <p:spPr bwMode="auto">
          <a:xfrm>
            <a:off x="7379668" y="2666200"/>
            <a:ext cx="4000427" cy="23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521C990-BA38-4263-A611-4B34081299A2}"/>
              </a:ext>
            </a:extLst>
          </p:cNvPr>
          <p:cNvGrpSpPr/>
          <p:nvPr/>
        </p:nvGrpSpPr>
        <p:grpSpPr>
          <a:xfrm>
            <a:off x="1224860" y="4452863"/>
            <a:ext cx="5683134" cy="1361373"/>
            <a:chOff x="1050249" y="4419859"/>
            <a:chExt cx="5683134" cy="136137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ED9D48B-C720-4E54-9724-8438692574AA}"/>
                </a:ext>
              </a:extLst>
            </p:cNvPr>
            <p:cNvGrpSpPr/>
            <p:nvPr/>
          </p:nvGrpSpPr>
          <p:grpSpPr>
            <a:xfrm>
              <a:off x="1050249" y="4419859"/>
              <a:ext cx="5362487" cy="516741"/>
              <a:chOff x="5656567" y="1536427"/>
              <a:chExt cx="5362487" cy="516741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48C6E233-ED56-4F6F-AD40-6DF7FE470458}"/>
                  </a:ext>
                </a:extLst>
              </p:cNvPr>
              <p:cNvSpPr/>
              <p:nvPr/>
            </p:nvSpPr>
            <p:spPr>
              <a:xfrm>
                <a:off x="5656567" y="1536427"/>
                <a:ext cx="5362487" cy="51674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sx="102000" sy="102000" algn="ctr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6E1285F-4F9E-48D7-97FF-5E4A525EB557}"/>
                  </a:ext>
                </a:extLst>
              </p:cNvPr>
              <p:cNvSpPr/>
              <p:nvPr/>
            </p:nvSpPr>
            <p:spPr>
              <a:xfrm>
                <a:off x="6524797" y="1610131"/>
                <a:ext cx="3728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충전소 설치와 연계하여 인프라 구축</a:t>
                </a: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F73043-D1AB-476B-807E-A9B5E1547DF7}"/>
                </a:ext>
              </a:extLst>
            </p:cNvPr>
            <p:cNvSpPr/>
            <p:nvPr/>
          </p:nvSpPr>
          <p:spPr>
            <a:xfrm>
              <a:off x="1499289" y="5362656"/>
              <a:ext cx="5234094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>
                  <a:solidFill>
                    <a:srgbClr val="376BC8"/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전기버스노선에 적합한 충전소 입지 선정</a:t>
              </a:r>
              <a:endPara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3A401D-D058-4A87-8A27-1057867FB8E2}"/>
              </a:ext>
            </a:extLst>
          </p:cNvPr>
          <p:cNvGrpSpPr/>
          <p:nvPr/>
        </p:nvGrpSpPr>
        <p:grpSpPr>
          <a:xfrm>
            <a:off x="1224860" y="1639492"/>
            <a:ext cx="5673874" cy="2428342"/>
            <a:chOff x="1050249" y="1638864"/>
            <a:chExt cx="5673874" cy="242834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F74999-7568-4748-8310-69C78B64F878}"/>
                </a:ext>
              </a:extLst>
            </p:cNvPr>
            <p:cNvGrpSpPr/>
            <p:nvPr/>
          </p:nvGrpSpPr>
          <p:grpSpPr>
            <a:xfrm>
              <a:off x="1050249" y="1638864"/>
              <a:ext cx="5362487" cy="516741"/>
              <a:chOff x="5601152" y="1460738"/>
              <a:chExt cx="5362487" cy="516741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BD134301-C2C8-40E0-B319-FDBE1B329878}"/>
                  </a:ext>
                </a:extLst>
              </p:cNvPr>
              <p:cNvSpPr/>
              <p:nvPr/>
            </p:nvSpPr>
            <p:spPr>
              <a:xfrm>
                <a:off x="5601152" y="1460738"/>
                <a:ext cx="5362487" cy="51674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sx="102000" sy="102000" algn="ctr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ADD803F-EA60-4C35-A3C4-99AB80B093B5}"/>
                  </a:ext>
                </a:extLst>
              </p:cNvPr>
              <p:cNvSpPr/>
              <p:nvPr/>
            </p:nvSpPr>
            <p:spPr>
              <a:xfrm>
                <a:off x="7048723" y="1534441"/>
                <a:ext cx="2467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dirty="0"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전기에너지 </a:t>
                </a:r>
                <a:r>
                  <a:rPr lang="ko-KR" altLang="en-US" dirty="0" err="1"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신산업</a:t>
                </a:r>
                <a:r>
                  <a:rPr lang="ko-KR" altLang="en-US" dirty="0"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 창출</a:t>
                </a: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E78EE9B-3FE0-492F-829D-D709431918AA}"/>
                </a:ext>
              </a:extLst>
            </p:cNvPr>
            <p:cNvSpPr/>
            <p:nvPr/>
          </p:nvSpPr>
          <p:spPr>
            <a:xfrm>
              <a:off x="1361637" y="2540634"/>
              <a:ext cx="5362486" cy="1526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>
                  <a:solidFill>
                    <a:srgbClr val="376BC8"/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전기에너지 산업육성을 뒷받침할 맞춤형 제도도입</a:t>
              </a:r>
              <a:endPara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   :  </a:t>
              </a:r>
              <a:r>
                <a:rPr lang="ko-KR" altLang="en-US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배터리</a:t>
              </a:r>
              <a:r>
                <a:rPr lang="en-US" altLang="ko-KR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, </a:t>
              </a:r>
              <a:r>
                <a:rPr lang="ko-KR" altLang="en-US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충전기를 활용한 부가가치 신사업 창출</a:t>
              </a:r>
              <a:endPara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solidFill>
                    <a:srgbClr val="376BC8"/>
                  </a:solidFill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기존 엔진기반 대비에 취약한 전기버스의 임대</a:t>
              </a:r>
              <a:r>
                <a:rPr lang="en-US" altLang="ko-KR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·</a:t>
              </a:r>
              <a:r>
                <a:rPr lang="ko-KR" altLang="en-US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수리</a:t>
              </a:r>
              <a:r>
                <a:rPr lang="en-US" altLang="ko-KR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등 전후방 연관 산업의 보강에 기여</a:t>
              </a:r>
              <a:r>
                <a:rPr lang="en-US" altLang="ko-KR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r>
                <a:rPr lang="ko-KR" altLang="en-US" sz="1600" dirty="0">
                  <a:latin typeface="a영고딕L" panose="02020600000000000000" pitchFamily="18" charset="-127"/>
                  <a:ea typeface="a영고딕L" panose="02020600000000000000" pitchFamily="18" charset="-127"/>
                </a:rPr>
                <a:t> </a:t>
              </a:r>
              <a:endParaRPr lang="en-US" altLang="ko-KR" sz="1600" dirty="0">
                <a:latin typeface="a영고딕L" panose="02020600000000000000" pitchFamily="18" charset="-127"/>
                <a:ea typeface="a영고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515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1C8DC9-CDBC-4AD6-98BB-586318CD5244}"/>
              </a:ext>
            </a:extLst>
          </p:cNvPr>
          <p:cNvSpPr txBox="1"/>
          <p:nvPr/>
        </p:nvSpPr>
        <p:spPr>
          <a:xfrm>
            <a:off x="930562" y="997465"/>
            <a:ext cx="9551786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A2BA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창원국가산업단지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창원시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기업경제포털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A2BA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허성무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창원시장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 저감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6+4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중앙일보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2018.08.16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A2BA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창원시 ‘미세먼지 저감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6+4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대책’ 추진 효과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경남신문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2018.12.06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A2BA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산업도시 창원의 초미세먼지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(PM2.5)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중금속 조성과 위해성 평가 연구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이창흡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A2BA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올해 창원 시내버스 중 전기버스 비중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넘길 듯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매일경제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2019.04.27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84D127-ABC0-4C5C-AA27-072FC2AF9A92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554A00F-DF21-4AE0-A8D7-54C35F0A5D2D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30E35F9-36AC-4D52-A434-19A4F036E8B2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8C39F5-DCED-4B16-9948-1E5AD833A62C}"/>
              </a:ext>
            </a:extLst>
          </p:cNvPr>
          <p:cNvSpPr txBox="1"/>
          <p:nvPr/>
        </p:nvSpPr>
        <p:spPr>
          <a:xfrm>
            <a:off x="489527" y="628133"/>
            <a:ext cx="8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출처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79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8DFFFD-4DEB-45C4-94DB-9E5D8CB6A8F7}"/>
              </a:ext>
            </a:extLst>
          </p:cNvPr>
          <p:cNvSpPr txBox="1"/>
          <p:nvPr/>
        </p:nvSpPr>
        <p:spPr>
          <a:xfrm>
            <a:off x="641060" y="489632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공모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69351F-6A0C-4003-B72D-6765B2EC2BC5}"/>
              </a:ext>
            </a:extLst>
          </p:cNvPr>
          <p:cNvGrpSpPr/>
          <p:nvPr/>
        </p:nvGrpSpPr>
        <p:grpSpPr>
          <a:xfrm>
            <a:off x="1424509" y="5723518"/>
            <a:ext cx="2400470" cy="640816"/>
            <a:chOff x="854920" y="5345230"/>
            <a:chExt cx="2400470" cy="6408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A4AF89-30C7-4A28-B387-D27FF5EE0205}"/>
                </a:ext>
              </a:extLst>
            </p:cNvPr>
            <p:cNvSpPr txBox="1"/>
            <p:nvPr/>
          </p:nvSpPr>
          <p:spPr>
            <a:xfrm>
              <a:off x="1026895" y="5678269"/>
              <a:ext cx="22284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최초의 계획도시로 발전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0A29F0-DCC5-4C0C-9BBD-1344D5EF2A00}"/>
                </a:ext>
              </a:extLst>
            </p:cNvPr>
            <p:cNvSpPr txBox="1"/>
            <p:nvPr/>
          </p:nvSpPr>
          <p:spPr>
            <a:xfrm>
              <a:off x="1026895" y="5345230"/>
              <a:ext cx="21483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산업기지개발구역으로 지정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D4A7E8-957B-4029-9599-48A9EB624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4" r="1374" b="18750"/>
            <a:stretch/>
          </p:blipFill>
          <p:spPr>
            <a:xfrm>
              <a:off x="854920" y="5391066"/>
              <a:ext cx="228708" cy="185823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8C3C14-58AC-4D9A-A7F7-1342E095E900}"/>
              </a:ext>
            </a:extLst>
          </p:cNvPr>
          <p:cNvSpPr/>
          <p:nvPr/>
        </p:nvSpPr>
        <p:spPr>
          <a:xfrm>
            <a:off x="1688158" y="992430"/>
            <a:ext cx="9294885" cy="522803"/>
          </a:xfrm>
          <a:prstGeom prst="rect">
            <a:avLst/>
          </a:prstGeom>
          <a:solidFill>
            <a:srgbClr val="37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4406E-BF16-4613-9EF2-1AB967D5466E}"/>
              </a:ext>
            </a:extLst>
          </p:cNvPr>
          <p:cNvSpPr txBox="1"/>
          <p:nvPr/>
        </p:nvSpPr>
        <p:spPr>
          <a:xfrm>
            <a:off x="4183335" y="1060335"/>
            <a:ext cx="4118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창원국가산업단지의 조성과 대기오염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621606-1228-4BD6-A40B-BBF4D8F4CFA2}"/>
              </a:ext>
            </a:extLst>
          </p:cNvPr>
          <p:cNvGrpSpPr/>
          <p:nvPr/>
        </p:nvGrpSpPr>
        <p:grpSpPr>
          <a:xfrm>
            <a:off x="1123935" y="2261060"/>
            <a:ext cx="4509655" cy="3285206"/>
            <a:chOff x="977304" y="2032992"/>
            <a:chExt cx="4509655" cy="3285206"/>
          </a:xfrm>
        </p:grpSpPr>
        <p:pic>
          <p:nvPicPr>
            <p:cNvPr id="14" name="Picture 2" descr="창원국가산업단지 위치도">
              <a:extLst>
                <a:ext uri="{FF2B5EF4-FFF2-40B4-BE49-F238E27FC236}">
                  <a16:creationId xmlns:a16="http://schemas.microsoft.com/office/drawing/2014/main" id="{5208B27B-E95F-476C-B97E-1CB8B778D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304" y="2032992"/>
              <a:ext cx="4509655" cy="2906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0D50B9-E6C6-403F-8C28-835022CD5656}"/>
                </a:ext>
              </a:extLst>
            </p:cNvPr>
            <p:cNvSpPr txBox="1"/>
            <p:nvPr/>
          </p:nvSpPr>
          <p:spPr>
            <a:xfrm>
              <a:off x="1897471" y="5010421"/>
              <a:ext cx="2669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1974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년 창원국가산업단지 위치도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95A8607-EF70-454D-A852-03572CAC06DE}"/>
              </a:ext>
            </a:extLst>
          </p:cNvPr>
          <p:cNvSpPr txBox="1"/>
          <p:nvPr/>
        </p:nvSpPr>
        <p:spPr>
          <a:xfrm>
            <a:off x="7517871" y="5234058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2017~2018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경남 미세먼지 평균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9CE4AC-78D6-4CB5-91E1-2E6BB9084F11}"/>
              </a:ext>
            </a:extLst>
          </p:cNvPr>
          <p:cNvGrpSpPr/>
          <p:nvPr/>
        </p:nvGrpSpPr>
        <p:grpSpPr>
          <a:xfrm>
            <a:off x="5903506" y="1616861"/>
            <a:ext cx="5854522" cy="3613121"/>
            <a:chOff x="5847951" y="1292755"/>
            <a:chExt cx="5854522" cy="361312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0A62C4-BBAE-42D0-AE95-43B99B7E340D}"/>
                </a:ext>
              </a:extLst>
            </p:cNvPr>
            <p:cNvGrpSpPr/>
            <p:nvPr/>
          </p:nvGrpSpPr>
          <p:grpSpPr>
            <a:xfrm>
              <a:off x="5847951" y="1292755"/>
              <a:ext cx="5854522" cy="3613121"/>
              <a:chOff x="6071039" y="2685963"/>
              <a:chExt cx="5110767" cy="3154112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0190E9B-6AB8-47B6-A0C1-2C1587AA7D09}"/>
                  </a:ext>
                </a:extLst>
              </p:cNvPr>
              <p:cNvGrpSpPr/>
              <p:nvPr/>
            </p:nvGrpSpPr>
            <p:grpSpPr>
              <a:xfrm>
                <a:off x="6071039" y="2685963"/>
                <a:ext cx="5110767" cy="3154112"/>
                <a:chOff x="6071039" y="2685963"/>
                <a:chExt cx="5110767" cy="3154112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BA4192B0-D29D-443C-AB16-84772DD436DF}"/>
                    </a:ext>
                  </a:extLst>
                </p:cNvPr>
                <p:cNvSpPr/>
                <p:nvPr/>
              </p:nvSpPr>
              <p:spPr>
                <a:xfrm>
                  <a:off x="6071039" y="2685963"/>
                  <a:ext cx="5110767" cy="31541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aphicFrame>
              <p:nvGraphicFramePr>
                <p:cNvPr id="16" name="차트 15">
                  <a:extLst>
                    <a:ext uri="{FF2B5EF4-FFF2-40B4-BE49-F238E27FC236}">
                      <a16:creationId xmlns:a16="http://schemas.microsoft.com/office/drawing/2014/main" id="{99DFFBEB-0DDD-4860-9026-ED5C02FB5669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124570" y="2840240"/>
                <a:ext cx="5057236" cy="286352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3BAD0BB-2B35-4439-A002-B0C4007F103B}"/>
                  </a:ext>
                </a:extLst>
              </p:cNvPr>
              <p:cNvSpPr/>
              <p:nvPr/>
            </p:nvSpPr>
            <p:spPr>
              <a:xfrm>
                <a:off x="6659418" y="3700022"/>
                <a:ext cx="469937" cy="193416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0C3301-9C95-4885-A21F-4D92C66E0011}"/>
                </a:ext>
              </a:extLst>
            </p:cNvPr>
            <p:cNvSpPr/>
            <p:nvPr/>
          </p:nvSpPr>
          <p:spPr>
            <a:xfrm>
              <a:off x="6604000" y="2789382"/>
              <a:ext cx="369454" cy="1542473"/>
            </a:xfrm>
            <a:prstGeom prst="rect">
              <a:avLst/>
            </a:prstGeom>
            <a:solidFill>
              <a:srgbClr val="3538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FE4B777-F197-45B1-9515-A7C3DADFCB30}"/>
                </a:ext>
              </a:extLst>
            </p:cNvPr>
            <p:cNvSpPr/>
            <p:nvPr/>
          </p:nvSpPr>
          <p:spPr>
            <a:xfrm>
              <a:off x="7333946" y="2789381"/>
              <a:ext cx="369454" cy="1542473"/>
            </a:xfrm>
            <a:prstGeom prst="rect">
              <a:avLst/>
            </a:prstGeom>
            <a:solidFill>
              <a:srgbClr val="B0B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BD05AE3-5F3E-4790-AD45-C66187C5CBEB}"/>
                </a:ext>
              </a:extLst>
            </p:cNvPr>
            <p:cNvSpPr/>
            <p:nvPr/>
          </p:nvSpPr>
          <p:spPr>
            <a:xfrm>
              <a:off x="8058026" y="3051567"/>
              <a:ext cx="369454" cy="1289523"/>
            </a:xfrm>
            <a:prstGeom prst="rect">
              <a:avLst/>
            </a:prstGeom>
            <a:solidFill>
              <a:srgbClr val="B0B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2F7020E-33DC-412A-B34D-648FEE4C0F9F}"/>
                </a:ext>
              </a:extLst>
            </p:cNvPr>
            <p:cNvSpPr/>
            <p:nvPr/>
          </p:nvSpPr>
          <p:spPr>
            <a:xfrm>
              <a:off x="8787407" y="3343019"/>
              <a:ext cx="369454" cy="994896"/>
            </a:xfrm>
            <a:prstGeom prst="rect">
              <a:avLst/>
            </a:prstGeom>
            <a:solidFill>
              <a:srgbClr val="B0B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B4A1D81-F213-4323-8DC9-F67E7C0DCE9F}"/>
                </a:ext>
              </a:extLst>
            </p:cNvPr>
            <p:cNvSpPr/>
            <p:nvPr/>
          </p:nvSpPr>
          <p:spPr>
            <a:xfrm>
              <a:off x="9519239" y="3404932"/>
              <a:ext cx="369454" cy="936158"/>
            </a:xfrm>
            <a:prstGeom prst="rect">
              <a:avLst/>
            </a:prstGeom>
            <a:solidFill>
              <a:srgbClr val="B0B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2E2B938-39CC-4340-A146-87B9733855E7}"/>
                </a:ext>
              </a:extLst>
            </p:cNvPr>
            <p:cNvSpPr/>
            <p:nvPr/>
          </p:nvSpPr>
          <p:spPr>
            <a:xfrm>
              <a:off x="10246561" y="3555744"/>
              <a:ext cx="368034" cy="785346"/>
            </a:xfrm>
            <a:prstGeom prst="rect">
              <a:avLst/>
            </a:prstGeom>
            <a:solidFill>
              <a:srgbClr val="B0B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8D4FF4F-F0B0-43F1-9B14-341AF9D7AF7D}"/>
                </a:ext>
              </a:extLst>
            </p:cNvPr>
            <p:cNvSpPr/>
            <p:nvPr/>
          </p:nvSpPr>
          <p:spPr>
            <a:xfrm>
              <a:off x="10973807" y="3749964"/>
              <a:ext cx="369454" cy="591126"/>
            </a:xfrm>
            <a:prstGeom prst="rect">
              <a:avLst/>
            </a:prstGeom>
            <a:solidFill>
              <a:srgbClr val="B0B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095393-706B-46E3-8294-AE753EFDB42A}"/>
              </a:ext>
            </a:extLst>
          </p:cNvPr>
          <p:cNvSpPr txBox="1"/>
          <p:nvPr/>
        </p:nvSpPr>
        <p:spPr>
          <a:xfrm>
            <a:off x="4047954" y="1616861"/>
            <a:ext cx="4575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경상남도 내에서 창원시의 미세먼지 농도가 가장 높다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10FC478-9413-4F3A-94B8-EB3EB5E9A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4" r="1374" b="18750"/>
          <a:stretch/>
        </p:blipFill>
        <p:spPr>
          <a:xfrm>
            <a:off x="1424509" y="6111975"/>
            <a:ext cx="228708" cy="1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4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8DFFFD-4DEB-45C4-94DB-9E5D8CB6A8F7}"/>
              </a:ext>
            </a:extLst>
          </p:cNvPr>
          <p:cNvSpPr txBox="1"/>
          <p:nvPr/>
        </p:nvSpPr>
        <p:spPr>
          <a:xfrm>
            <a:off x="641060" y="489632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공모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배경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8C3C14-58AC-4D9A-A7F7-1342E095E900}"/>
              </a:ext>
            </a:extLst>
          </p:cNvPr>
          <p:cNvSpPr/>
          <p:nvPr/>
        </p:nvSpPr>
        <p:spPr>
          <a:xfrm>
            <a:off x="1688158" y="992430"/>
            <a:ext cx="9294885" cy="522803"/>
          </a:xfrm>
          <a:prstGeom prst="rect">
            <a:avLst/>
          </a:prstGeom>
          <a:solidFill>
            <a:srgbClr val="37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4406E-BF16-4613-9EF2-1AB967D5466E}"/>
              </a:ext>
            </a:extLst>
          </p:cNvPr>
          <p:cNvSpPr txBox="1"/>
          <p:nvPr/>
        </p:nvSpPr>
        <p:spPr>
          <a:xfrm>
            <a:off x="4254677" y="1060990"/>
            <a:ext cx="36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미세먼지 저감을 위한 </a:t>
            </a:r>
            <a:r>
              <a:rPr lang="en-US" altLang="ko-KR" sz="20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6+4 </a:t>
            </a:r>
            <a:r>
              <a:rPr lang="ko-KR" altLang="en-US" sz="20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정책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D409A-1941-4EAD-8CC2-5F78C94A4944}"/>
              </a:ext>
            </a:extLst>
          </p:cNvPr>
          <p:cNvSpPr txBox="1"/>
          <p:nvPr/>
        </p:nvSpPr>
        <p:spPr>
          <a:xfrm>
            <a:off x="1371599" y="1906064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“6+4</a:t>
            </a:r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정책</a:t>
            </a:r>
            <a:r>
              <a:rPr lang="en-US" altLang="ko-KR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”</a:t>
            </a:r>
            <a:r>
              <a:rPr lang="ko-KR" altLang="en-US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이란</a:t>
            </a:r>
            <a:r>
              <a:rPr lang="en-US" altLang="ko-KR" sz="2800" dirty="0">
                <a:latin typeface="a영고딕M" panose="02020600000000000000" pitchFamily="18" charset="-127"/>
                <a:ea typeface="a영고딕M" panose="02020600000000000000" pitchFamily="18" charset="-127"/>
              </a:rPr>
              <a:t>?</a:t>
            </a:r>
            <a:endParaRPr lang="ko-KR" altLang="en-US" sz="2800" dirty="0"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A26C89-D2DE-4B3B-88F8-8B68828ACDC2}"/>
              </a:ext>
            </a:extLst>
          </p:cNvPr>
          <p:cNvSpPr txBox="1"/>
          <p:nvPr/>
        </p:nvSpPr>
        <p:spPr>
          <a:xfrm>
            <a:off x="2060190" y="2724671"/>
            <a:ext cx="3815429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76BC8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6</a:t>
            </a:r>
            <a:r>
              <a:rPr lang="ko-KR" altLang="en-US" sz="2000" b="1" dirty="0">
                <a:solidFill>
                  <a:srgbClr val="376BC8"/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개의 새로운 미세먼지 저감정책 </a:t>
            </a:r>
            <a:endParaRPr lang="en-US" altLang="ko-KR" sz="2000" b="1" dirty="0">
              <a:solidFill>
                <a:srgbClr val="376BC8"/>
              </a:solidFill>
              <a:latin typeface="a영고딕M" panose="02020600000000000000" pitchFamily="18" charset="-127"/>
              <a:ea typeface="a영고딕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영고딕M" panose="02020600000000000000" pitchFamily="18" charset="-127"/>
                <a:ea typeface="a영고딕M" panose="02020600000000000000" pitchFamily="18" charset="-127"/>
              </a:rPr>
              <a:t>   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  4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개의 강화된 미세먼지 저감정책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B6557-FF62-4C90-B9C5-9D28E0E8F9AD}"/>
              </a:ext>
            </a:extLst>
          </p:cNvPr>
          <p:cNvSpPr txBox="1"/>
          <p:nvPr/>
        </p:nvSpPr>
        <p:spPr>
          <a:xfrm>
            <a:off x="1371599" y="4698580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2022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년까지 미세먼지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50%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EF8C9D-FE6A-437B-94D8-388E8776F1FA}"/>
              </a:ext>
            </a:extLst>
          </p:cNvPr>
          <p:cNvSpPr txBox="1"/>
          <p:nvPr/>
        </p:nvSpPr>
        <p:spPr>
          <a:xfrm>
            <a:off x="1371599" y="5427678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시비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포함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억원 투입예정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973C75-F51D-45BA-893C-72B16C2CF689}"/>
              </a:ext>
            </a:extLst>
          </p:cNvPr>
          <p:cNvGrpSpPr/>
          <p:nvPr/>
        </p:nvGrpSpPr>
        <p:grpSpPr>
          <a:xfrm>
            <a:off x="5801217" y="1958131"/>
            <a:ext cx="5372545" cy="4530323"/>
            <a:chOff x="5890441" y="1821694"/>
            <a:chExt cx="5372545" cy="396734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43EF867-DE6B-4A6B-826F-C2B699F7C1AD}"/>
                </a:ext>
              </a:extLst>
            </p:cNvPr>
            <p:cNvGrpSpPr/>
            <p:nvPr/>
          </p:nvGrpSpPr>
          <p:grpSpPr>
            <a:xfrm>
              <a:off x="5890441" y="1941833"/>
              <a:ext cx="5372545" cy="3847207"/>
              <a:chOff x="5890441" y="1941833"/>
              <a:chExt cx="5372545" cy="3847207"/>
            </a:xfrm>
          </p:grpSpPr>
          <p:sp>
            <p:nvSpPr>
              <p:cNvPr id="44" name="이등변 삼각형 43">
                <a:extLst>
                  <a:ext uri="{FF2B5EF4-FFF2-40B4-BE49-F238E27FC236}">
                    <a16:creationId xmlns:a16="http://schemas.microsoft.com/office/drawing/2014/main" id="{8DD14619-8522-4F2C-9578-5EF636AADBDF}"/>
                  </a:ext>
                </a:extLst>
              </p:cNvPr>
              <p:cNvSpPr/>
              <p:nvPr/>
            </p:nvSpPr>
            <p:spPr>
              <a:xfrm rot="15627103">
                <a:off x="6401734" y="1714496"/>
                <a:ext cx="509573" cy="1532159"/>
              </a:xfrm>
              <a:prstGeom prst="triangle">
                <a:avLst>
                  <a:gd name="adj" fmla="val 29313"/>
                </a:avLst>
              </a:prstGeom>
              <a:solidFill>
                <a:srgbClr val="C8D6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ED45008-289E-47D7-9EE8-1AB3E16F70D2}"/>
                  </a:ext>
                </a:extLst>
              </p:cNvPr>
              <p:cNvSpPr/>
              <p:nvPr/>
            </p:nvSpPr>
            <p:spPr>
              <a:xfrm>
                <a:off x="7229475" y="2061973"/>
                <a:ext cx="4033511" cy="3424427"/>
              </a:xfrm>
              <a:prstGeom prst="rect">
                <a:avLst/>
              </a:prstGeom>
              <a:solidFill>
                <a:srgbClr val="C8D6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881147-0DE5-4758-AE13-12B70C9A4E52}"/>
                  </a:ext>
                </a:extLst>
              </p:cNvPr>
              <p:cNvSpPr txBox="1"/>
              <p:nvPr/>
            </p:nvSpPr>
            <p:spPr>
              <a:xfrm>
                <a:off x="7506672" y="1941833"/>
                <a:ext cx="3248005" cy="3847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ko-KR" altLang="en-US" sz="2000" b="1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전기</a:t>
                </a:r>
                <a:r>
                  <a:rPr lang="en-US" altLang="ko-KR" sz="2000" b="1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·</a:t>
                </a:r>
                <a:r>
                  <a:rPr lang="ko-KR" altLang="en-US" sz="2000" b="1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수소 시내버스 도입</a:t>
                </a:r>
                <a:endParaRPr lang="en-US" altLang="ko-KR" sz="2000" b="1" dirty="0">
                  <a:solidFill>
                    <a:srgbClr val="376B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친환경 건설기계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공원 및 운동장 미세먼지 </a:t>
                </a:r>
                <a:r>
                  <a:rPr lang="ko-KR" alt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억제제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살포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미세먼지 안심공간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버스정보시스템 미세먼지 안내판 설치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미세먼지 </a:t>
                </a:r>
                <a:r>
                  <a:rPr lang="ko-KR" alt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클린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시스템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9BA2F06-EF1E-4875-828B-4444F88E83CA}"/>
                </a:ext>
              </a:extLst>
            </p:cNvPr>
            <p:cNvSpPr/>
            <p:nvPr/>
          </p:nvSpPr>
          <p:spPr>
            <a:xfrm>
              <a:off x="7229475" y="1821694"/>
              <a:ext cx="525975" cy="2402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E89958C-C07F-4F06-8483-37EB17CC6CEE}"/>
              </a:ext>
            </a:extLst>
          </p:cNvPr>
          <p:cNvSpPr/>
          <p:nvPr/>
        </p:nvSpPr>
        <p:spPr>
          <a:xfrm>
            <a:off x="1960831" y="2655655"/>
            <a:ext cx="3818284" cy="1571391"/>
          </a:xfrm>
          <a:prstGeom prst="roundRect">
            <a:avLst/>
          </a:prstGeom>
          <a:noFill/>
          <a:ln w="38100">
            <a:solidFill>
              <a:srgbClr val="C8D6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44F9568-B761-4F23-A495-3E07F4C60EF2}"/>
              </a:ext>
            </a:extLst>
          </p:cNvPr>
          <p:cNvGrpSpPr/>
          <p:nvPr/>
        </p:nvGrpSpPr>
        <p:grpSpPr>
          <a:xfrm>
            <a:off x="3698523" y="3266602"/>
            <a:ext cx="342900" cy="342900"/>
            <a:chOff x="3643313" y="3228072"/>
            <a:chExt cx="342900" cy="3429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BB29952-3185-43AA-B6A9-821903529D8D}"/>
                </a:ext>
              </a:extLst>
            </p:cNvPr>
            <p:cNvSpPr/>
            <p:nvPr/>
          </p:nvSpPr>
          <p:spPr>
            <a:xfrm>
              <a:off x="3643313" y="3357563"/>
              <a:ext cx="342900" cy="71437"/>
            </a:xfrm>
            <a:prstGeom prst="rect">
              <a:avLst/>
            </a:prstGeom>
            <a:solidFill>
              <a:srgbClr val="C8D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8B6EDE6-CE93-4528-B069-73DD25AEDCCF}"/>
                </a:ext>
              </a:extLst>
            </p:cNvPr>
            <p:cNvSpPr/>
            <p:nvPr/>
          </p:nvSpPr>
          <p:spPr>
            <a:xfrm rot="5400000">
              <a:off x="3646735" y="3363803"/>
              <a:ext cx="342900" cy="71437"/>
            </a:xfrm>
            <a:prstGeom prst="rect">
              <a:avLst/>
            </a:prstGeom>
            <a:solidFill>
              <a:srgbClr val="C8D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30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8DFFFD-4DEB-45C4-94DB-9E5D8CB6A8F7}"/>
              </a:ext>
            </a:extLst>
          </p:cNvPr>
          <p:cNvSpPr txBox="1"/>
          <p:nvPr/>
        </p:nvSpPr>
        <p:spPr>
          <a:xfrm>
            <a:off x="641060" y="489632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공모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배경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8C3C14-58AC-4D9A-A7F7-1342E095E900}"/>
              </a:ext>
            </a:extLst>
          </p:cNvPr>
          <p:cNvSpPr/>
          <p:nvPr/>
        </p:nvSpPr>
        <p:spPr>
          <a:xfrm>
            <a:off x="1688158" y="992430"/>
            <a:ext cx="9294885" cy="522803"/>
          </a:xfrm>
          <a:prstGeom prst="rect">
            <a:avLst/>
          </a:prstGeom>
          <a:solidFill>
            <a:srgbClr val="37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4406E-BF16-4613-9EF2-1AB967D5466E}"/>
              </a:ext>
            </a:extLst>
          </p:cNvPr>
          <p:cNvSpPr txBox="1"/>
          <p:nvPr/>
        </p:nvSpPr>
        <p:spPr>
          <a:xfrm>
            <a:off x="3780253" y="1053521"/>
            <a:ext cx="5110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전기버스 도입효과와 창원시의 전기 버스 도입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885F07-3CFA-41A6-ACF6-F5CE90A1906F}"/>
              </a:ext>
            </a:extLst>
          </p:cNvPr>
          <p:cNvGrpSpPr/>
          <p:nvPr/>
        </p:nvGrpSpPr>
        <p:grpSpPr>
          <a:xfrm>
            <a:off x="1371599" y="2368111"/>
            <a:ext cx="5526001" cy="3436368"/>
            <a:chOff x="1711255" y="2366284"/>
            <a:chExt cx="5526001" cy="3436368"/>
          </a:xfrm>
        </p:grpSpPr>
        <p:pic>
          <p:nvPicPr>
            <p:cNvPr id="24" name="_x372476096" descr="EMB00003d244ec1">
              <a:extLst>
                <a:ext uri="{FF2B5EF4-FFF2-40B4-BE49-F238E27FC236}">
                  <a16:creationId xmlns:a16="http://schemas.microsoft.com/office/drawing/2014/main" id="{454B4A1B-E204-43F5-9D7C-277AEABC7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255" y="2366284"/>
              <a:ext cx="5526001" cy="3010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4E9C8E-A972-4131-8D69-E6A23CC42A0C}"/>
                </a:ext>
              </a:extLst>
            </p:cNvPr>
            <p:cNvSpPr txBox="1"/>
            <p:nvPr/>
          </p:nvSpPr>
          <p:spPr>
            <a:xfrm>
              <a:off x="3288612" y="5494875"/>
              <a:ext cx="2374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영고딕M" panose="02020600000000000000" pitchFamily="18" charset="-127"/>
                  <a:ea typeface="a영고딕M" panose="02020600000000000000" pitchFamily="18" charset="-127"/>
                </a:rPr>
                <a:t>전기버스와 대기오염물질농도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87C1037-4543-42A7-99FD-5D9863FB0175}"/>
              </a:ext>
            </a:extLst>
          </p:cNvPr>
          <p:cNvSpPr txBox="1"/>
          <p:nvPr/>
        </p:nvSpPr>
        <p:spPr>
          <a:xfrm>
            <a:off x="8257003" y="5500983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창원시의 전기버스도입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2CDFD8-4659-4DEC-A998-0B5167C35DAD}"/>
              </a:ext>
            </a:extLst>
          </p:cNvPr>
          <p:cNvGrpSpPr/>
          <p:nvPr/>
        </p:nvGrpSpPr>
        <p:grpSpPr>
          <a:xfrm>
            <a:off x="1643176" y="5919997"/>
            <a:ext cx="3523975" cy="307777"/>
            <a:chOff x="2126389" y="5696293"/>
            <a:chExt cx="3523975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776AAA-084E-4482-9ACC-4B041958B4FF}"/>
                </a:ext>
              </a:extLst>
            </p:cNvPr>
            <p:cNvSpPr txBox="1"/>
            <p:nvPr/>
          </p:nvSpPr>
          <p:spPr>
            <a:xfrm>
              <a:off x="2299767" y="5696293"/>
              <a:ext cx="3350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전기버스증가에 따라 대기오염물질농도 감소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2CA56D3-B1B8-454D-BB23-23477B129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4" r="1374" b="18750"/>
            <a:stretch/>
          </p:blipFill>
          <p:spPr>
            <a:xfrm>
              <a:off x="2126389" y="5734798"/>
              <a:ext cx="228708" cy="18582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76179B-CE4D-452A-AC21-F0124212F2C6}"/>
              </a:ext>
            </a:extLst>
          </p:cNvPr>
          <p:cNvGrpSpPr/>
          <p:nvPr/>
        </p:nvGrpSpPr>
        <p:grpSpPr>
          <a:xfrm>
            <a:off x="7472977" y="1859000"/>
            <a:ext cx="3540134" cy="3637702"/>
            <a:chOff x="7376487" y="1522448"/>
            <a:chExt cx="3241246" cy="33305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8E1F0C-AED0-446F-8545-104FA188FF1C}"/>
                </a:ext>
              </a:extLst>
            </p:cNvPr>
            <p:cNvGrpSpPr/>
            <p:nvPr/>
          </p:nvGrpSpPr>
          <p:grpSpPr>
            <a:xfrm>
              <a:off x="7638097" y="1522448"/>
              <a:ext cx="2979636" cy="3330577"/>
              <a:chOff x="7601151" y="1379262"/>
              <a:chExt cx="2979636" cy="333057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58E04DD-DBF7-4940-AD3F-862ECE4F469A}"/>
                  </a:ext>
                </a:extLst>
              </p:cNvPr>
              <p:cNvGrpSpPr/>
              <p:nvPr/>
            </p:nvGrpSpPr>
            <p:grpSpPr>
              <a:xfrm>
                <a:off x="8093994" y="4423115"/>
                <a:ext cx="1702725" cy="286724"/>
                <a:chOff x="8223303" y="4340428"/>
                <a:chExt cx="1702725" cy="28672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31D2E3E-8652-4C04-97FE-4BF78794E717}"/>
                    </a:ext>
                  </a:extLst>
                </p:cNvPr>
                <p:cNvSpPr txBox="1"/>
                <p:nvPr/>
              </p:nvSpPr>
              <p:spPr>
                <a:xfrm>
                  <a:off x="8223303" y="4340428"/>
                  <a:ext cx="53091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영고딕M" panose="02020600000000000000" pitchFamily="18" charset="-127"/>
                      <a:ea typeface="a영고딕M" panose="02020600000000000000" pitchFamily="18" charset="-127"/>
                    </a:rPr>
                    <a:t>2018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영고딕M" panose="02020600000000000000" pitchFamily="18" charset="-127"/>
                    <a:ea typeface="a영고딕M" panose="02020600000000000000" pitchFamily="18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1A4848E-BBF9-4A31-A2A4-0FBEB037CC51}"/>
                    </a:ext>
                  </a:extLst>
                </p:cNvPr>
                <p:cNvSpPr txBox="1"/>
                <p:nvPr/>
              </p:nvSpPr>
              <p:spPr>
                <a:xfrm>
                  <a:off x="9398319" y="4350153"/>
                  <a:ext cx="52770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영고딕M" panose="02020600000000000000" pitchFamily="18" charset="-127"/>
                      <a:ea typeface="a영고딕M" panose="02020600000000000000" pitchFamily="18" charset="-127"/>
                    </a:rPr>
                    <a:t>2019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영고딕M" panose="02020600000000000000" pitchFamily="18" charset="-127"/>
                    <a:ea typeface="a영고딕M" panose="02020600000000000000" pitchFamily="18" charset="-127"/>
                  </a:endParaRPr>
                </a:p>
              </p:txBody>
            </p: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6B71ED-9BA1-49B6-9C84-D3991DFF1F4A}"/>
                  </a:ext>
                </a:extLst>
              </p:cNvPr>
              <p:cNvSpPr/>
              <p:nvPr/>
            </p:nvSpPr>
            <p:spPr>
              <a:xfrm>
                <a:off x="9229512" y="1996153"/>
                <a:ext cx="527709" cy="2391107"/>
              </a:xfrm>
              <a:prstGeom prst="rect">
                <a:avLst/>
              </a:prstGeom>
              <a:pattFill prst="wdUpDiag">
                <a:fgClr>
                  <a:srgbClr val="203864"/>
                </a:fgClr>
                <a:bgClr>
                  <a:schemeClr val="bg1"/>
                </a:bgClr>
              </a:pattFill>
              <a:ln w="25400">
                <a:solidFill>
                  <a:srgbClr val="20386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646A10-B766-4353-ACAD-3F3739F86BD9}"/>
                  </a:ext>
                </a:extLst>
              </p:cNvPr>
              <p:cNvSpPr txBox="1"/>
              <p:nvPr/>
            </p:nvSpPr>
            <p:spPr>
              <a:xfrm>
                <a:off x="8162121" y="3897337"/>
                <a:ext cx="3914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r>
                  <a:rPr lang="ko-KR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62A195-6F22-4279-A13F-3C31D2CE9FD3}"/>
                  </a:ext>
                </a:extLst>
              </p:cNvPr>
              <p:cNvSpPr txBox="1"/>
              <p:nvPr/>
            </p:nvSpPr>
            <p:spPr>
              <a:xfrm>
                <a:off x="9019898" y="1724088"/>
                <a:ext cx="946936" cy="28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78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예정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CFBAE5D-5978-4087-BAE7-B61A09E4012C}"/>
                  </a:ext>
                </a:extLst>
              </p:cNvPr>
              <p:cNvSpPr/>
              <p:nvPr/>
            </p:nvSpPr>
            <p:spPr>
              <a:xfrm>
                <a:off x="7629235" y="1520135"/>
                <a:ext cx="2901225" cy="2872490"/>
              </a:xfrm>
              <a:prstGeom prst="rect">
                <a:avLst/>
              </a:prstGeom>
              <a:noFill/>
              <a:ln w="2540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F1615B3-86E1-4F51-A7D8-546DB074FFB5}"/>
                  </a:ext>
                </a:extLst>
              </p:cNvPr>
              <p:cNvSpPr/>
              <p:nvPr/>
            </p:nvSpPr>
            <p:spPr>
              <a:xfrm>
                <a:off x="7601151" y="1379262"/>
                <a:ext cx="2669309" cy="3947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FBF0B20-4507-4CBB-BD4E-0DCA25F98C70}"/>
                  </a:ext>
                </a:extLst>
              </p:cNvPr>
              <p:cNvSpPr/>
              <p:nvPr/>
            </p:nvSpPr>
            <p:spPr>
              <a:xfrm rot="5400000">
                <a:off x="8814893" y="2934219"/>
                <a:ext cx="3221459" cy="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B4E70A0-D0FB-4CFF-9589-A2EB919A6A33}"/>
                  </a:ext>
                </a:extLst>
              </p:cNvPr>
              <p:cNvSpPr/>
              <p:nvPr/>
            </p:nvSpPr>
            <p:spPr>
              <a:xfrm>
                <a:off x="8093994" y="4107968"/>
                <a:ext cx="527709" cy="277000"/>
              </a:xfrm>
              <a:prstGeom prst="rect">
                <a:avLst/>
              </a:prstGeom>
              <a:solidFill>
                <a:srgbClr val="8AA6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8759A0-178E-40BB-B647-43DE4A82A28A}"/>
                </a:ext>
              </a:extLst>
            </p:cNvPr>
            <p:cNvSpPr txBox="1"/>
            <p:nvPr/>
          </p:nvSpPr>
          <p:spPr>
            <a:xfrm rot="16200000">
              <a:off x="7039856" y="2115987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전기버스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51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18DFFFD-4DEB-45C4-94DB-9E5D8CB6A8F7}"/>
              </a:ext>
            </a:extLst>
          </p:cNvPr>
          <p:cNvSpPr txBox="1"/>
          <p:nvPr/>
        </p:nvSpPr>
        <p:spPr>
          <a:xfrm>
            <a:off x="641060" y="489632"/>
            <a:ext cx="623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공모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배경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8C3C14-58AC-4D9A-A7F7-1342E095E900}"/>
              </a:ext>
            </a:extLst>
          </p:cNvPr>
          <p:cNvSpPr/>
          <p:nvPr/>
        </p:nvSpPr>
        <p:spPr>
          <a:xfrm>
            <a:off x="1688158" y="992430"/>
            <a:ext cx="9294885" cy="522803"/>
          </a:xfrm>
          <a:prstGeom prst="rect">
            <a:avLst/>
          </a:prstGeom>
          <a:solidFill>
            <a:srgbClr val="376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4406E-BF16-4613-9EF2-1AB967D5466E}"/>
              </a:ext>
            </a:extLst>
          </p:cNvPr>
          <p:cNvSpPr txBox="1"/>
          <p:nvPr/>
        </p:nvSpPr>
        <p:spPr>
          <a:xfrm>
            <a:off x="3437210" y="1020550"/>
            <a:ext cx="579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a영고딕L" panose="02020600000000000000" pitchFamily="18" charset="-127"/>
                <a:ea typeface="a영고딕L" panose="02020600000000000000" pitchFamily="18" charset="-127"/>
              </a:rPr>
              <a:t>관측소별 대기오염물질 농도와 버스정류장 이용인원</a:t>
            </a:r>
            <a:endParaRPr lang="ko-KR" altLang="en-US" sz="2000" b="1" dirty="0">
              <a:solidFill>
                <a:schemeClr val="bg1"/>
              </a:solidFill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C749545-7791-4CB7-8030-BF1814867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5232"/>
              </p:ext>
            </p:extLst>
          </p:nvPr>
        </p:nvGraphicFramePr>
        <p:xfrm>
          <a:off x="7914742" y="2384874"/>
          <a:ext cx="2865860" cy="2898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3263">
                  <a:extLst>
                    <a:ext uri="{9D8B030D-6E8A-4147-A177-3AD203B41FA5}">
                      <a16:colId xmlns:a16="http://schemas.microsoft.com/office/drawing/2014/main" val="1476535626"/>
                    </a:ext>
                  </a:extLst>
                </a:gridCol>
                <a:gridCol w="1142597">
                  <a:extLst>
                    <a:ext uri="{9D8B030D-6E8A-4147-A177-3AD203B41FA5}">
                      <a16:colId xmlns:a16="http://schemas.microsoft.com/office/drawing/2014/main" val="1328552237"/>
                    </a:ext>
                  </a:extLst>
                </a:gridCol>
              </a:tblGrid>
              <a:tr h="335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버스정류장명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월요일</a:t>
                      </a: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</a:t>
                      </a: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13527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지산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E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72212"/>
                  </a:ext>
                </a:extLst>
              </a:tr>
              <a:tr h="366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창원우편집중국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533393"/>
                  </a:ext>
                </a:extLst>
              </a:tr>
              <a:tr h="3685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경상대병원동문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890741"/>
                  </a:ext>
                </a:extLst>
              </a:tr>
              <a:tr h="2970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…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921182"/>
                  </a:ext>
                </a:extLst>
              </a:tr>
              <a:tr h="3761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창원종합터미널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09151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정우상가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009892"/>
                  </a:ext>
                </a:extLst>
              </a:tr>
              <a:tr h="36059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창원역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478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8993A1-232C-4807-BB4F-ACA1861CB4D0}"/>
              </a:ext>
            </a:extLst>
          </p:cNvPr>
          <p:cNvSpPr txBox="1"/>
          <p:nvPr/>
        </p:nvSpPr>
        <p:spPr>
          <a:xfrm>
            <a:off x="7852337" y="5529673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버스정류장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요일별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이용인원수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월요일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영고딕M" panose="02020600000000000000" pitchFamily="18" charset="-127"/>
                <a:ea typeface="a영고딕M" panose="02020600000000000000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663500-7C28-4866-833E-AB71D35AB7FD}"/>
              </a:ext>
            </a:extLst>
          </p:cNvPr>
          <p:cNvGrpSpPr/>
          <p:nvPr/>
        </p:nvGrpSpPr>
        <p:grpSpPr>
          <a:xfrm>
            <a:off x="1583383" y="2384874"/>
            <a:ext cx="6016539" cy="3452576"/>
            <a:chOff x="1688158" y="2530981"/>
            <a:chExt cx="6016539" cy="345257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3FE7806-514F-41F4-83C8-75235AE9413E}"/>
                </a:ext>
              </a:extLst>
            </p:cNvPr>
            <p:cNvGrpSpPr/>
            <p:nvPr/>
          </p:nvGrpSpPr>
          <p:grpSpPr>
            <a:xfrm>
              <a:off x="1688158" y="2530981"/>
              <a:ext cx="6016539" cy="3452576"/>
              <a:chOff x="1371599" y="2256924"/>
              <a:chExt cx="6336912" cy="3636420"/>
            </a:xfrm>
          </p:grpSpPr>
          <p:pic>
            <p:nvPicPr>
              <p:cNvPr id="38" name="_x373876728" descr="EMB00003d244ec3">
                <a:extLst>
                  <a:ext uri="{FF2B5EF4-FFF2-40B4-BE49-F238E27FC236}">
                    <a16:creationId xmlns:a16="http://schemas.microsoft.com/office/drawing/2014/main" id="{02793C5C-EA12-4108-A87E-27B05C558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1599" y="2256924"/>
                <a:ext cx="6336912" cy="3174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097B98-33CA-4027-A266-8222FB1156B8}"/>
                  </a:ext>
                </a:extLst>
              </p:cNvPr>
              <p:cNvSpPr txBox="1"/>
              <p:nvPr/>
            </p:nvSpPr>
            <p:spPr>
              <a:xfrm>
                <a:off x="3111619" y="5585567"/>
                <a:ext cx="28568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영고딕M" panose="02020600000000000000" pitchFamily="18" charset="-127"/>
                    <a:ea typeface="a영고딕M" panose="02020600000000000000" pitchFamily="18" charset="-127"/>
                  </a:rPr>
                  <a:t>창원시 관측소별 대기오염물질 농도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817DAC-612C-4E2F-8D20-2AE483F6896C}"/>
                </a:ext>
              </a:extLst>
            </p:cNvPr>
            <p:cNvSpPr/>
            <p:nvPr/>
          </p:nvSpPr>
          <p:spPr>
            <a:xfrm>
              <a:off x="2609471" y="4028388"/>
              <a:ext cx="524123" cy="15071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360B01-D826-4B8F-99CC-BA053AF00B10}"/>
                </a:ext>
              </a:extLst>
            </p:cNvPr>
            <p:cNvSpPr/>
            <p:nvPr/>
          </p:nvSpPr>
          <p:spPr>
            <a:xfrm>
              <a:off x="5190498" y="2600325"/>
              <a:ext cx="524123" cy="294490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876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7CB7E-3547-489B-8C32-E7E423F82CCA}"/>
              </a:ext>
            </a:extLst>
          </p:cNvPr>
          <p:cNvSpPr txBox="1"/>
          <p:nvPr/>
        </p:nvSpPr>
        <p:spPr>
          <a:xfrm>
            <a:off x="2825645" y="2312962"/>
            <a:ext cx="8420895" cy="2005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영고딕M" panose="02020600000000000000" pitchFamily="18" charset="-127"/>
                <a:ea typeface="a영고딕M" panose="02020600000000000000" pitchFamily="18" charset="-127"/>
              </a:rPr>
              <a:t>대기오염물질 </a:t>
            </a:r>
            <a:r>
              <a:rPr lang="ko-KR" alt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영고딕M" panose="02020600000000000000" pitchFamily="18" charset="-127"/>
                <a:ea typeface="a영고딕M" panose="02020600000000000000" pitchFamily="18" charset="-127"/>
              </a:rPr>
              <a:t>저감효과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영고딕M" panose="02020600000000000000" pitchFamily="18" charset="-127"/>
                <a:ea typeface="a영고딕M" panose="02020600000000000000" pitchFamily="18" charset="-127"/>
              </a:rPr>
              <a:t>를</a:t>
            </a:r>
            <a:endParaRPr lang="en-US" altLang="ko-K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영고딕M" panose="02020600000000000000" pitchFamily="18" charset="-127"/>
              <a:ea typeface="a영고딕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영고딕M" panose="02020600000000000000" pitchFamily="18" charset="-127"/>
                <a:ea typeface="a영고딕M" panose="02020600000000000000" pitchFamily="18" charset="-127"/>
              </a:rPr>
              <a:t>극대화하기 위한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영고딕M" panose="02020600000000000000" pitchFamily="18" charset="-127"/>
                <a:ea typeface="a영고딕M" panose="02020600000000000000" pitchFamily="18" charset="-127"/>
              </a:rPr>
              <a:t> </a:t>
            </a:r>
            <a:r>
              <a:rPr lang="ko-KR" altLang="en-US" sz="4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영고딕M" panose="02020600000000000000" pitchFamily="18" charset="-127"/>
                <a:ea typeface="a영고딕M" panose="02020600000000000000" pitchFamily="18" charset="-127"/>
              </a:rPr>
              <a:t>전기버스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영고딕M" panose="02020600000000000000" pitchFamily="18" charset="-127"/>
                <a:ea typeface="a영고딕M" panose="02020600000000000000" pitchFamily="18" charset="-127"/>
              </a:rPr>
              <a:t> 노선은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영고딕M" panose="02020600000000000000" pitchFamily="18" charset="-127"/>
                <a:ea typeface="a영고딕M" panose="02020600000000000000" pitchFamily="18" charset="-127"/>
              </a:rPr>
              <a:t>?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영고딕M" panose="02020600000000000000" pitchFamily="18" charset="-127"/>
              <a:ea typeface="a영고딕M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7C259-7FF2-43D7-9E9A-80AA19561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4"/>
          <a:stretch/>
        </p:blipFill>
        <p:spPr>
          <a:xfrm flipH="1">
            <a:off x="592251" y="2312962"/>
            <a:ext cx="2348905" cy="200516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DD97591-2971-4C7D-835A-C909A61ED1BF}"/>
              </a:ext>
            </a:extLst>
          </p:cNvPr>
          <p:cNvSpPr/>
          <p:nvPr/>
        </p:nvSpPr>
        <p:spPr>
          <a:xfrm rot="21082755">
            <a:off x="1630007" y="4028391"/>
            <a:ext cx="773119" cy="210510"/>
          </a:xfrm>
          <a:prstGeom prst="ellipse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데이터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  <a:p>
            <a:r>
              <a:rPr lang="ko-KR" altLang="en-US" dirty="0">
                <a:latin typeface="a영고딕L" panose="02020600000000000000" pitchFamily="18" charset="-127"/>
                <a:ea typeface="a영고딕L" panose="02020600000000000000" pitchFamily="18" charset="-127"/>
              </a:rPr>
              <a:t> 정의</a:t>
            </a:r>
            <a:endParaRPr lang="en-US" altLang="ko-KR" dirty="0">
              <a:latin typeface="a영고딕L" panose="02020600000000000000" pitchFamily="18" charset="-127"/>
              <a:ea typeface="a영고딕L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7D6B8-2530-431A-BD1C-DB715CDB903C}"/>
              </a:ext>
            </a:extLst>
          </p:cNvPr>
          <p:cNvSpPr/>
          <p:nvPr/>
        </p:nvSpPr>
        <p:spPr>
          <a:xfrm>
            <a:off x="285226" y="1430363"/>
            <a:ext cx="11610363" cy="310684"/>
          </a:xfrm>
          <a:prstGeom prst="rect">
            <a:avLst/>
          </a:prstGeom>
          <a:solidFill>
            <a:srgbClr val="BDC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15976-E7EE-4349-A56E-F0191E7E5BF1}"/>
              </a:ext>
            </a:extLst>
          </p:cNvPr>
          <p:cNvSpPr txBox="1"/>
          <p:nvPr/>
        </p:nvSpPr>
        <p:spPr>
          <a:xfrm>
            <a:off x="285225" y="1830091"/>
            <a:ext cx="931178" cy="1840774"/>
          </a:xfrm>
          <a:prstGeom prst="rect">
            <a:avLst/>
          </a:prstGeom>
          <a:solidFill>
            <a:srgbClr val="BDCEED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EAE21-4DA4-4B9E-9A42-8D99683E6A68}"/>
              </a:ext>
            </a:extLst>
          </p:cNvPr>
          <p:cNvSpPr txBox="1"/>
          <p:nvPr/>
        </p:nvSpPr>
        <p:spPr>
          <a:xfrm>
            <a:off x="285226" y="3745256"/>
            <a:ext cx="931178" cy="864066"/>
          </a:xfrm>
          <a:prstGeom prst="rect">
            <a:avLst/>
          </a:prstGeom>
          <a:solidFill>
            <a:srgbClr val="BDCEED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0C65D-B1FE-4050-A82E-273D53A6210C}"/>
              </a:ext>
            </a:extLst>
          </p:cNvPr>
          <p:cNvSpPr txBox="1"/>
          <p:nvPr/>
        </p:nvSpPr>
        <p:spPr>
          <a:xfrm>
            <a:off x="285226" y="4683713"/>
            <a:ext cx="931178" cy="864066"/>
          </a:xfrm>
          <a:prstGeom prst="rect">
            <a:avLst/>
          </a:prstGeom>
          <a:solidFill>
            <a:srgbClr val="BDCEED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B1BA21-FF4B-4E9C-9F83-811CC64F18A4}"/>
              </a:ext>
            </a:extLst>
          </p:cNvPr>
          <p:cNvSpPr txBox="1"/>
          <p:nvPr/>
        </p:nvSpPr>
        <p:spPr>
          <a:xfrm>
            <a:off x="285226" y="5622171"/>
            <a:ext cx="931178" cy="864066"/>
          </a:xfrm>
          <a:prstGeom prst="rect">
            <a:avLst/>
          </a:prstGeom>
          <a:solidFill>
            <a:srgbClr val="BDCEED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855CC-9B13-42B2-8DAF-CAF4E87C80F8}"/>
              </a:ext>
            </a:extLst>
          </p:cNvPr>
          <p:cNvSpPr txBox="1"/>
          <p:nvPr/>
        </p:nvSpPr>
        <p:spPr>
          <a:xfrm>
            <a:off x="1325863" y="1814569"/>
            <a:ext cx="2525085" cy="1840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C11A41-3831-469D-8CBF-B87034D71C66}"/>
              </a:ext>
            </a:extLst>
          </p:cNvPr>
          <p:cNvSpPr txBox="1"/>
          <p:nvPr/>
        </p:nvSpPr>
        <p:spPr>
          <a:xfrm>
            <a:off x="4004749" y="1814569"/>
            <a:ext cx="2525085" cy="1840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1559C-1FB0-400F-8D36-2A99BF7630A5}"/>
              </a:ext>
            </a:extLst>
          </p:cNvPr>
          <p:cNvSpPr txBox="1"/>
          <p:nvPr/>
        </p:nvSpPr>
        <p:spPr>
          <a:xfrm>
            <a:off x="6702806" y="1814569"/>
            <a:ext cx="2525085" cy="1840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943825-A9FE-46AE-84FC-8FCFC4DB0477}"/>
              </a:ext>
            </a:extLst>
          </p:cNvPr>
          <p:cNvSpPr txBox="1"/>
          <p:nvPr/>
        </p:nvSpPr>
        <p:spPr>
          <a:xfrm>
            <a:off x="9381690" y="1814569"/>
            <a:ext cx="2525085" cy="1840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88F2F4-1740-4EBD-8BF8-78E814F56E99}"/>
              </a:ext>
            </a:extLst>
          </p:cNvPr>
          <p:cNvSpPr/>
          <p:nvPr/>
        </p:nvSpPr>
        <p:spPr>
          <a:xfrm>
            <a:off x="1325863" y="3734908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60A84F-F8AA-4700-BA98-C9840DF8B0D7}"/>
              </a:ext>
            </a:extLst>
          </p:cNvPr>
          <p:cNvSpPr/>
          <p:nvPr/>
        </p:nvSpPr>
        <p:spPr>
          <a:xfrm>
            <a:off x="4004749" y="3734908"/>
            <a:ext cx="2534596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2E780-777F-4EF8-B101-1CB35B14D390}"/>
              </a:ext>
            </a:extLst>
          </p:cNvPr>
          <p:cNvSpPr/>
          <p:nvPr/>
        </p:nvSpPr>
        <p:spPr>
          <a:xfrm>
            <a:off x="6702806" y="3734908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85D63B-029A-4276-82E6-0940068A3E2D}"/>
              </a:ext>
            </a:extLst>
          </p:cNvPr>
          <p:cNvSpPr/>
          <p:nvPr/>
        </p:nvSpPr>
        <p:spPr>
          <a:xfrm>
            <a:off x="9381690" y="3734908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04481E-3900-47E3-9976-2F1E9DEC8EC2}"/>
              </a:ext>
            </a:extLst>
          </p:cNvPr>
          <p:cNvSpPr/>
          <p:nvPr/>
        </p:nvSpPr>
        <p:spPr>
          <a:xfrm>
            <a:off x="1325863" y="4678539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33B5FF-FC65-44A8-903E-084C8201EDA7}"/>
              </a:ext>
            </a:extLst>
          </p:cNvPr>
          <p:cNvSpPr/>
          <p:nvPr/>
        </p:nvSpPr>
        <p:spPr>
          <a:xfrm>
            <a:off x="4011139" y="4678539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6EC8F8-E3BF-49D6-8878-6257058889B2}"/>
              </a:ext>
            </a:extLst>
          </p:cNvPr>
          <p:cNvSpPr/>
          <p:nvPr/>
        </p:nvSpPr>
        <p:spPr>
          <a:xfrm>
            <a:off x="6696415" y="4678539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BF4890-B494-44D8-9BF1-03BD835669E6}"/>
              </a:ext>
            </a:extLst>
          </p:cNvPr>
          <p:cNvSpPr/>
          <p:nvPr/>
        </p:nvSpPr>
        <p:spPr>
          <a:xfrm>
            <a:off x="9381690" y="4678539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C6367D-6AE7-433A-8785-B5BD5F2619FC}"/>
              </a:ext>
            </a:extLst>
          </p:cNvPr>
          <p:cNvSpPr/>
          <p:nvPr/>
        </p:nvSpPr>
        <p:spPr>
          <a:xfrm>
            <a:off x="1337426" y="5622171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4D1440-3D92-45E0-8F69-50ADDA66292E}"/>
              </a:ext>
            </a:extLst>
          </p:cNvPr>
          <p:cNvSpPr/>
          <p:nvPr/>
        </p:nvSpPr>
        <p:spPr>
          <a:xfrm>
            <a:off x="4022702" y="5622171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CF5A4A-DF5D-4781-BE12-9FDF7E75D04F}"/>
              </a:ext>
            </a:extLst>
          </p:cNvPr>
          <p:cNvSpPr/>
          <p:nvPr/>
        </p:nvSpPr>
        <p:spPr>
          <a:xfrm>
            <a:off x="6707978" y="5622171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74E27B-B3DD-4D4F-85C4-34FA304A6834}"/>
              </a:ext>
            </a:extLst>
          </p:cNvPr>
          <p:cNvSpPr/>
          <p:nvPr/>
        </p:nvSpPr>
        <p:spPr>
          <a:xfrm>
            <a:off x="9393253" y="5622171"/>
            <a:ext cx="2525085" cy="8640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AF3CC5-A4A3-4802-98EF-C95A702113C9}"/>
              </a:ext>
            </a:extLst>
          </p:cNvPr>
          <p:cNvSpPr txBox="1"/>
          <p:nvPr/>
        </p:nvSpPr>
        <p:spPr>
          <a:xfrm>
            <a:off x="519770" y="2666813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CE16B9-A16C-4652-AC63-60D98F6CF9FD}"/>
              </a:ext>
            </a:extLst>
          </p:cNvPr>
          <p:cNvSpPr txBox="1"/>
          <p:nvPr/>
        </p:nvSpPr>
        <p:spPr>
          <a:xfrm>
            <a:off x="453295" y="4009004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602785-1658-4952-832D-EB45514B77ED}"/>
              </a:ext>
            </a:extLst>
          </p:cNvPr>
          <p:cNvSpPr txBox="1"/>
          <p:nvPr/>
        </p:nvSpPr>
        <p:spPr>
          <a:xfrm>
            <a:off x="453295" y="4949049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49F24E-B0D3-4405-9EE3-058F773E4D47}"/>
              </a:ext>
            </a:extLst>
          </p:cNvPr>
          <p:cNvSpPr txBox="1"/>
          <p:nvPr/>
        </p:nvSpPr>
        <p:spPr>
          <a:xfrm>
            <a:off x="488881" y="5896556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95B5AC2-5C7E-4D14-8EC6-489BC1D6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21" y="2439628"/>
            <a:ext cx="1848094" cy="69885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AF30938-73EE-4F6D-AA74-C4907E9A4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" r="4985"/>
          <a:stretch/>
        </p:blipFill>
        <p:spPr>
          <a:xfrm>
            <a:off x="4049649" y="2546597"/>
            <a:ext cx="2423029" cy="57898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702DF61-9563-4777-819D-AB70874A3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1"/>
          <a:stretch/>
        </p:blipFill>
        <p:spPr>
          <a:xfrm>
            <a:off x="9558017" y="2637601"/>
            <a:ext cx="2172429" cy="49733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50E9796-5CDA-405C-B3CE-FFE8ACD93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524" y="2679318"/>
            <a:ext cx="2276475" cy="4286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4FC322-E62C-4D05-969C-25B845992225}"/>
              </a:ext>
            </a:extLst>
          </p:cNvPr>
          <p:cNvSpPr txBox="1"/>
          <p:nvPr/>
        </p:nvSpPr>
        <p:spPr>
          <a:xfrm>
            <a:off x="1311574" y="3994701"/>
            <a:ext cx="2576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2018.01.01~2018.12.31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FA0F87-3D97-4EC8-B32D-1B873CD5CFF7}"/>
              </a:ext>
            </a:extLst>
          </p:cNvPr>
          <p:cNvSpPr txBox="1"/>
          <p:nvPr/>
        </p:nvSpPr>
        <p:spPr>
          <a:xfrm>
            <a:off x="9391201" y="3997664"/>
            <a:ext cx="2515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2018.01.01~2018.12.31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EF7BF8-84CF-4C50-8DA8-F99C7FC7EF36}"/>
              </a:ext>
            </a:extLst>
          </p:cNvPr>
          <p:cNvSpPr txBox="1"/>
          <p:nvPr/>
        </p:nvSpPr>
        <p:spPr>
          <a:xfrm>
            <a:off x="4004747" y="4008844"/>
            <a:ext cx="252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기준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4306D-A668-41E6-837D-B77085A09BAC}"/>
              </a:ext>
            </a:extLst>
          </p:cNvPr>
          <p:cNvSpPr txBox="1"/>
          <p:nvPr/>
        </p:nvSpPr>
        <p:spPr>
          <a:xfrm>
            <a:off x="6702806" y="4009004"/>
            <a:ext cx="2534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기준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01BDC5-AA3F-41B9-8F41-3E68B8EC2820}"/>
              </a:ext>
            </a:extLst>
          </p:cNvPr>
          <p:cNvSpPr txBox="1"/>
          <p:nvPr/>
        </p:nvSpPr>
        <p:spPr>
          <a:xfrm>
            <a:off x="1718506" y="5788722"/>
            <a:ext cx="1762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PM10, PM2.5, CO, </a:t>
            </a:r>
          </a:p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r>
              <a:rPr lang="en-US" altLang="ko-KR" sz="1400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NO</a:t>
            </a:r>
            <a:r>
              <a:rPr lang="en-US" altLang="ko-KR" sz="1400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SO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13ECB4-4441-4F50-BCB8-5E528CFD4F8B}"/>
              </a:ext>
            </a:extLst>
          </p:cNvPr>
          <p:cNvSpPr txBox="1"/>
          <p:nvPr/>
        </p:nvSpPr>
        <p:spPr>
          <a:xfrm>
            <a:off x="4142642" y="5800913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정류소명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버스번호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첫차시간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막차시간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배차간격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12F769-0DB0-448F-98D7-F04A9DA344B3}"/>
              </a:ext>
            </a:extLst>
          </p:cNvPr>
          <p:cNvSpPr txBox="1"/>
          <p:nvPr/>
        </p:nvSpPr>
        <p:spPr>
          <a:xfrm>
            <a:off x="6751714" y="5896556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관리번호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정류장명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경도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C7AD31-7EF8-425D-AA79-DAAC6D51414A}"/>
              </a:ext>
            </a:extLst>
          </p:cNvPr>
          <p:cNvSpPr txBox="1"/>
          <p:nvPr/>
        </p:nvSpPr>
        <p:spPr>
          <a:xfrm>
            <a:off x="9942218" y="5806753"/>
            <a:ext cx="150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정류장별 이용인원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요일별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정류장명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D00A67-2EF2-471D-8D2B-8D188AEE0B6C}"/>
              </a:ext>
            </a:extLst>
          </p:cNvPr>
          <p:cNvSpPr txBox="1"/>
          <p:nvPr/>
        </p:nvSpPr>
        <p:spPr>
          <a:xfrm>
            <a:off x="1632362" y="4938332"/>
            <a:ext cx="1941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대기오염 물질 농도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D25778-E006-4E9A-8718-4FE89F132502}"/>
              </a:ext>
            </a:extLst>
          </p:cNvPr>
          <p:cNvSpPr txBox="1"/>
          <p:nvPr/>
        </p:nvSpPr>
        <p:spPr>
          <a:xfrm>
            <a:off x="4427097" y="4962382"/>
            <a:ext cx="1718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정류소 정보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260092-18F4-46D7-B483-C3DB683219A5}"/>
              </a:ext>
            </a:extLst>
          </p:cNvPr>
          <p:cNvSpPr txBox="1"/>
          <p:nvPr/>
        </p:nvSpPr>
        <p:spPr>
          <a:xfrm>
            <a:off x="7068253" y="4821021"/>
            <a:ext cx="19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창원시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버스정류장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위치정보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B8A65D-3599-4047-B7C3-383BCDF8CE37}"/>
              </a:ext>
            </a:extLst>
          </p:cNvPr>
          <p:cNvSpPr txBox="1"/>
          <p:nvPr/>
        </p:nvSpPr>
        <p:spPr>
          <a:xfrm>
            <a:off x="9777888" y="4962382"/>
            <a:ext cx="1835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대중교통 이용지표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24DDAB-8790-4373-90FF-BDAD062E3265}"/>
              </a:ext>
            </a:extLst>
          </p:cNvPr>
          <p:cNvSpPr txBox="1"/>
          <p:nvPr/>
        </p:nvSpPr>
        <p:spPr>
          <a:xfrm>
            <a:off x="1419137" y="581964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활용데이터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32098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98468F0-9749-4BAD-B204-CD4C7E363B00}"/>
              </a:ext>
            </a:extLst>
          </p:cNvPr>
          <p:cNvGrpSpPr/>
          <p:nvPr/>
        </p:nvGrpSpPr>
        <p:grpSpPr>
          <a:xfrm>
            <a:off x="0" y="371763"/>
            <a:ext cx="1371599" cy="882072"/>
            <a:chOff x="0" y="168564"/>
            <a:chExt cx="1371599" cy="88207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43AF2C5-75ED-440C-8172-04D14096C077}"/>
                </a:ext>
              </a:extLst>
            </p:cNvPr>
            <p:cNvCxnSpPr/>
            <p:nvPr/>
          </p:nvCxnSpPr>
          <p:spPr>
            <a:xfrm>
              <a:off x="0" y="609600"/>
              <a:ext cx="489527" cy="0"/>
            </a:xfrm>
            <a:prstGeom prst="line">
              <a:avLst/>
            </a:prstGeom>
            <a:ln w="19050">
              <a:solidFill>
                <a:srgbClr val="376B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88ECD9-0F82-4631-AE52-FE2B3785B751}"/>
                </a:ext>
              </a:extLst>
            </p:cNvPr>
            <p:cNvSpPr/>
            <p:nvPr/>
          </p:nvSpPr>
          <p:spPr>
            <a:xfrm>
              <a:off x="489527" y="168564"/>
              <a:ext cx="882072" cy="882072"/>
            </a:xfrm>
            <a:prstGeom prst="ellipse">
              <a:avLst/>
            </a:prstGeom>
            <a:noFill/>
            <a:ln w="63500">
              <a:solidFill>
                <a:srgbClr val="376B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26D4E6-E3FE-4427-8E66-5A586E00BA97}"/>
              </a:ext>
            </a:extLst>
          </p:cNvPr>
          <p:cNvSpPr/>
          <p:nvPr/>
        </p:nvSpPr>
        <p:spPr>
          <a:xfrm>
            <a:off x="-49920" y="6742547"/>
            <a:ext cx="12241920" cy="124682"/>
          </a:xfrm>
          <a:prstGeom prst="rect">
            <a:avLst/>
          </a:prstGeom>
          <a:solidFill>
            <a:srgbClr val="30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B5A2-29B7-4ECD-B60A-49632D9387FC}"/>
              </a:ext>
            </a:extLst>
          </p:cNvPr>
          <p:cNvSpPr txBox="1"/>
          <p:nvPr/>
        </p:nvSpPr>
        <p:spPr>
          <a:xfrm>
            <a:off x="535262" y="48963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영고딕L" panose="02020600000000000000" pitchFamily="18" charset="-127"/>
              <a:ea typeface="a영고딕L" panose="02020600000000000000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BAA354-A349-4755-A184-C546A83DE78C}"/>
              </a:ext>
            </a:extLst>
          </p:cNvPr>
          <p:cNvGrpSpPr/>
          <p:nvPr/>
        </p:nvGrpSpPr>
        <p:grpSpPr>
          <a:xfrm>
            <a:off x="893307" y="3232450"/>
            <a:ext cx="4347882" cy="3093118"/>
            <a:chOff x="649143" y="2472926"/>
            <a:chExt cx="2355060" cy="23971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E20F61-A8E0-48F4-9F84-2DD7860F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143" y="2472926"/>
              <a:ext cx="2355060" cy="210638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3C0C96-653D-4BE9-BA57-FB43084FFE73}"/>
                </a:ext>
              </a:extLst>
            </p:cNvPr>
            <p:cNvSpPr txBox="1"/>
            <p:nvPr/>
          </p:nvSpPr>
          <p:spPr>
            <a:xfrm>
              <a:off x="1135461" y="4647363"/>
              <a:ext cx="1382424" cy="2227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창원시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대기오염물질 측정소 </a:t>
              </a:r>
              <a:r>
                <a:rPr lang="en-US" altLang="ko-KR" sz="140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844C4A-F36A-4465-9D77-9E07B7214440}"/>
              </a:ext>
            </a:extLst>
          </p:cNvPr>
          <p:cNvSpPr txBox="1"/>
          <p:nvPr/>
        </p:nvSpPr>
        <p:spPr>
          <a:xfrm>
            <a:off x="1080042" y="1390276"/>
            <a:ext cx="3665213" cy="369332"/>
          </a:xfrm>
          <a:prstGeom prst="rect">
            <a:avLst/>
          </a:prstGeom>
          <a:solidFill>
            <a:srgbClr val="D8E2F4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특징에 따라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BE1208FC-AC4E-41D2-BFDE-6108A46B5B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332211"/>
                  </p:ext>
                </p:extLst>
              </p:nvPr>
            </p:nvGraphicFramePr>
            <p:xfrm>
              <a:off x="5728869" y="3232450"/>
              <a:ext cx="5569824" cy="2710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6228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4143868988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1265709257"/>
                        </a:ext>
                      </a:extLst>
                    </a:gridCol>
                  </a:tblGrid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측정소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날짜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PM10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PM2.5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O</a:t>
                          </a:r>
                          <a:r>
                            <a:rPr lang="en-US" altLang="ko-KR" sz="110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NO</a:t>
                          </a:r>
                          <a:r>
                            <a:rPr lang="en-US" altLang="ko-KR" sz="110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CO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SO</a:t>
                          </a:r>
                          <a:r>
                            <a:rPr lang="en-US" altLang="ko-KR" sz="110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경화동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18.01.01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42.23924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21.719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0.460562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0.034299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0.017197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0.003902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봉암동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18.03.15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42.45745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21.81722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0.46233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0.03433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0.01725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0.003928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명서동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18.05.21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42.212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21.68087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0.462448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0.034166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0.01742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0.003954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i="1" smtClean="0"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사파동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18.07.27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42.4003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21.6046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0.469114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0.033675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0.018187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0.004035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701033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용지동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18.10.05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42.46621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21.70327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0.461456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0.033631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0.017606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9162284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회원동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18.12.31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43.08201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21.92245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0.47348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0.033573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0.018092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0.003948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6906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BE1208FC-AC4E-41D2-BFDE-6108A46B5B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332211"/>
                  </p:ext>
                </p:extLst>
              </p:nvPr>
            </p:nvGraphicFramePr>
            <p:xfrm>
              <a:off x="5728869" y="3232450"/>
              <a:ext cx="5569824" cy="2710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6228">
                      <a:extLst>
                        <a:ext uri="{9D8B030D-6E8A-4147-A177-3AD203B41FA5}">
                          <a16:colId xmlns:a16="http://schemas.microsoft.com/office/drawing/2014/main" val="1607723555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3732164570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699852930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3415478920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4143868988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2833520153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663251940"/>
                        </a:ext>
                      </a:extLst>
                    </a:gridCol>
                    <a:gridCol w="696228">
                      <a:extLst>
                        <a:ext uri="{9D8B030D-6E8A-4147-A177-3AD203B41FA5}">
                          <a16:colId xmlns:a16="http://schemas.microsoft.com/office/drawing/2014/main" val="1265709257"/>
                        </a:ext>
                      </a:extLst>
                    </a:gridCol>
                  </a:tblGrid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측정소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날짜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PM10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PM2.5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O</a:t>
                          </a:r>
                          <a:r>
                            <a:rPr lang="en-US" altLang="ko-KR" sz="110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3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NO</a:t>
                          </a:r>
                          <a:r>
                            <a:rPr lang="en-US" altLang="ko-KR" sz="110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CO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SO</a:t>
                          </a:r>
                          <a:r>
                            <a:rPr lang="en-US" altLang="ko-KR" sz="1100" baseline="-25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</a:t>
                          </a:r>
                          <a:endParaRPr lang="ko-KR" altLang="en-US" sz="1100" baseline="-25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413185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경화동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18.01.01</a:t>
                          </a:r>
                          <a:endParaRPr lang="ko-KR" altLang="en-US" sz="105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42.23924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21.719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0.460562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0.034299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0.017197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0.003902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294072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봉암동</a:t>
                          </a: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18.03.15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42.45745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21.81722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0.46233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0.03433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0.01725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0.003928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03666098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명서동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18.05.21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42.212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21.68087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0.462448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0.034166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0.01742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0.003954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993250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07273" r="-703509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130" t="-407273" r="-597391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77" t="-407273" r="-502632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261" t="-407273" r="-398261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754" t="-407273" r="-301754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54" t="-407273" r="-201754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6522" t="-407273" r="-100000" b="-3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2632" t="-407273" r="-877" b="-3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902639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사파동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18.07.27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42.4003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21.6046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0.469114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0.033675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0.018187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0.004035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9701033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용지동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18.10.05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42.46621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21.70327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0.461456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0.033631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0.017606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9162284"/>
                      </a:ext>
                    </a:extLst>
                  </a:tr>
                  <a:tr h="33884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000" dirty="0" err="1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회원동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18.12.31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43.08201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21.92245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0.47348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0.033573</a:t>
                          </a:r>
                          <a:endParaRPr lang="ko-KR" altLang="en-US" sz="11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0.018092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0.003948</a:t>
                          </a:r>
                          <a:endParaRPr lang="ko-KR" altLang="en-US" sz="10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marL="58239" marR="58239" marT="29118" marB="29118" anchor="ctr"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E2F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6906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EF5700-F1D0-45FA-9C3E-380CD5473F6B}"/>
                  </a:ext>
                </a:extLst>
              </p:cNvPr>
              <p:cNvSpPr txBox="1"/>
              <p:nvPr/>
            </p:nvSpPr>
            <p:spPr>
              <a:xfrm>
                <a:off x="6025415" y="6027995"/>
                <a:ext cx="4854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[365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일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  8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개 관측소</a:t>
                </a:r>
                <a:r>
                  <a:rPr lang="en-US" altLang="ko-KR" sz="1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 6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개 대기오염물질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1400" dirty="0">
                    <a:solidFill>
                      <a:srgbClr val="376B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Medium" panose="00000600000000000000" pitchFamily="2" charset="-127"/>
                    <a:sym typeface="Wingdings" panose="05000000000000000000" pitchFamily="2" charset="2"/>
                  </a:rPr>
                  <a:t>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 n=15,360]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EF5700-F1D0-45FA-9C3E-380CD5473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415" y="6027995"/>
                <a:ext cx="4854131" cy="307777"/>
              </a:xfrm>
              <a:prstGeom prst="rect">
                <a:avLst/>
              </a:prstGeom>
              <a:blipFill>
                <a:blip r:embed="rId4"/>
                <a:stretch>
                  <a:fillRect t="-6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3FBE799-9FF7-47DC-BA6B-8DFD4AA5F820}"/>
              </a:ext>
            </a:extLst>
          </p:cNvPr>
          <p:cNvSpPr txBox="1"/>
          <p:nvPr/>
        </p:nvSpPr>
        <p:spPr>
          <a:xfrm>
            <a:off x="1419137" y="581964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a영고딕L" panose="02020600000000000000" pitchFamily="18" charset="-127"/>
                <a:ea typeface="a영고딕L" panose="02020600000000000000" pitchFamily="18" charset="-127"/>
                <a:cs typeface="+mn-cs"/>
              </a:rPr>
              <a:t>대기 오염 물질 데이터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3D5993-D0BB-4F71-BF81-AFD486A643CB}"/>
              </a:ext>
            </a:extLst>
          </p:cNvPr>
          <p:cNvSpPr/>
          <p:nvPr/>
        </p:nvSpPr>
        <p:spPr>
          <a:xfrm>
            <a:off x="1080042" y="1759587"/>
            <a:ext cx="8322295" cy="135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10, PM2.5 :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일별에 따라 값에 차이가 큼</a:t>
            </a: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주변의 다른 관측소들의 평균으로 값을 대치하는 </a:t>
            </a:r>
            <a:r>
              <a:rPr lang="ko-KR" altLang="en-US" sz="14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다중대치법</a:t>
            </a:r>
            <a:r>
              <a:rPr lang="ko-KR" altLang="en-US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CO,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r>
              <a:rPr lang="en-US" altLang="ko-KR" sz="1400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</a:t>
            </a:r>
            <a:r>
              <a:rPr lang="en-US" altLang="ko-KR" sz="1400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</a:t>
            </a:r>
            <a:r>
              <a:rPr lang="en-US" altLang="ko-KR" sz="1400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aseline="-2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지역별에 따라 값에 차이가 큼</a:t>
            </a:r>
            <a:endParaRPr lang="en-US" altLang="ko-KR" sz="1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6B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     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관측소의 전날과 다음날 측정소에서 측정된 값을 평균으로 대치하는 </a:t>
            </a:r>
            <a:r>
              <a:rPr lang="ko-KR" altLang="en-US" sz="14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단순평균대치법</a:t>
            </a:r>
            <a:r>
              <a:rPr lang="ko-KR" altLang="en-US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0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5298</TotalTime>
  <Words>1880</Words>
  <Application>Microsoft Office PowerPoint</Application>
  <PresentationFormat>와이드스크린</PresentationFormat>
  <Paragraphs>668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나눔바른고딕</vt:lpstr>
      <vt:lpstr>Cambria Math</vt:lpstr>
      <vt:lpstr>a영고딕E</vt:lpstr>
      <vt:lpstr>맑은 고딕</vt:lpstr>
      <vt:lpstr>a영고딕B</vt:lpstr>
      <vt:lpstr>Arial</vt:lpstr>
      <vt:lpstr>나눔고딕</vt:lpstr>
      <vt:lpstr>KoPubWorld돋움체 Medium</vt:lpstr>
      <vt:lpstr>Wingdings</vt:lpstr>
      <vt:lpstr>a영고딕L</vt:lpstr>
      <vt:lpstr>a영고딕M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 수지</dc:creator>
  <cp:lastModifiedBy>배 수지</cp:lastModifiedBy>
  <cp:revision>298</cp:revision>
  <dcterms:created xsi:type="dcterms:W3CDTF">2019-09-14T07:49:04Z</dcterms:created>
  <dcterms:modified xsi:type="dcterms:W3CDTF">2019-09-24T08:47:15Z</dcterms:modified>
</cp:coreProperties>
</file>